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5" r:id="rId2"/>
  </p:sldMasterIdLst>
  <p:notesMasterIdLst>
    <p:notesMasterId r:id="rId49"/>
  </p:notesMasterIdLst>
  <p:sldIdLst>
    <p:sldId id="256" r:id="rId3"/>
    <p:sldId id="258" r:id="rId4"/>
    <p:sldId id="260" r:id="rId5"/>
    <p:sldId id="259" r:id="rId6"/>
    <p:sldId id="337" r:id="rId7"/>
    <p:sldId id="339" r:id="rId8"/>
    <p:sldId id="352" r:id="rId9"/>
    <p:sldId id="361" r:id="rId10"/>
    <p:sldId id="362" r:id="rId11"/>
    <p:sldId id="363" r:id="rId12"/>
    <p:sldId id="364" r:id="rId13"/>
    <p:sldId id="365" r:id="rId14"/>
    <p:sldId id="366" r:id="rId15"/>
    <p:sldId id="367" r:id="rId16"/>
    <p:sldId id="368" r:id="rId17"/>
    <p:sldId id="369" r:id="rId18"/>
    <p:sldId id="370" r:id="rId19"/>
    <p:sldId id="371" r:id="rId20"/>
    <p:sldId id="372" r:id="rId21"/>
    <p:sldId id="373" r:id="rId22"/>
    <p:sldId id="374" r:id="rId23"/>
    <p:sldId id="375" r:id="rId24"/>
    <p:sldId id="376" r:id="rId25"/>
    <p:sldId id="377" r:id="rId26"/>
    <p:sldId id="378" r:id="rId27"/>
    <p:sldId id="380" r:id="rId28"/>
    <p:sldId id="379" r:id="rId29"/>
    <p:sldId id="381" r:id="rId30"/>
    <p:sldId id="382" r:id="rId31"/>
    <p:sldId id="383" r:id="rId32"/>
    <p:sldId id="384" r:id="rId33"/>
    <p:sldId id="332" r:id="rId34"/>
    <p:sldId id="385" r:id="rId35"/>
    <p:sldId id="354" r:id="rId36"/>
    <p:sldId id="386" r:id="rId37"/>
    <p:sldId id="387" r:id="rId38"/>
    <p:sldId id="388" r:id="rId39"/>
    <p:sldId id="389" r:id="rId40"/>
    <p:sldId id="390" r:id="rId41"/>
    <p:sldId id="355" r:id="rId42"/>
    <p:sldId id="356" r:id="rId43"/>
    <p:sldId id="358" r:id="rId44"/>
    <p:sldId id="322" r:id="rId45"/>
    <p:sldId id="392" r:id="rId46"/>
    <p:sldId id="391" r:id="rId47"/>
    <p:sldId id="336" r:id="rId4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B3B80DA-8782-9F63-5F36-8F3DAFBD7392}" name="Musonda, Musonda (Lusaka)" initials="MM" userId="S::MusondaM1@state.gov::a84c6aa0-9aef-480e-9e6b-c31fb525591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80" autoAdjust="0"/>
    <p:restoredTop sz="94660"/>
  </p:normalViewPr>
  <p:slideViewPr>
    <p:cSldViewPr snapToGrid="0">
      <p:cViewPr varScale="1">
        <p:scale>
          <a:sx n="70" d="100"/>
          <a:sy n="70" d="100"/>
        </p:scale>
        <p:origin x="1005" y="4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viewProps" Target="view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19F669-9089-4499-9619-76A652745E3D}" type="datetimeFigureOut">
              <a:rPr lang="en-US" smtClean="0"/>
              <a:t>2/16/2026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39A31A-07F1-45DD-9256-18A3E41C927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289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9A31A-07F1-45DD-9256-18A3E41C927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06862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>
          <a:extLst>
            <a:ext uri="{FF2B5EF4-FFF2-40B4-BE49-F238E27FC236}">
              <a16:creationId xmlns:a16="http://schemas.microsoft.com/office/drawing/2014/main" id="{AEBE3A62-0D98-837E-1805-12085F3138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3c255c7971e_0_207:notes">
            <a:extLst>
              <a:ext uri="{FF2B5EF4-FFF2-40B4-BE49-F238E27FC236}">
                <a16:creationId xmlns:a16="http://schemas.microsoft.com/office/drawing/2014/main" id="{8AE8025D-97F4-2E83-D96A-347A8EEB598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51" name="Google Shape;251;g3c255c7971e_0_207:notes">
            <a:extLst>
              <a:ext uri="{FF2B5EF4-FFF2-40B4-BE49-F238E27FC236}">
                <a16:creationId xmlns:a16="http://schemas.microsoft.com/office/drawing/2014/main" id="{551C01D8-1058-3220-9D6F-B0706DFF52D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06462" y="4714875"/>
            <a:ext cx="4984800" cy="446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2" name="Google Shape;252;g3c255c7971e_0_207:notes">
            <a:extLst>
              <a:ext uri="{FF2B5EF4-FFF2-40B4-BE49-F238E27FC236}">
                <a16:creationId xmlns:a16="http://schemas.microsoft.com/office/drawing/2014/main" id="{8C41237F-286A-BE21-BED1-BC890C6A754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51275" y="942975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Times New Roman"/>
                <a:buNone/>
                <a:tabLst/>
                <a:defRPr/>
              </a:pPr>
              <a:t>44</a:t>
            </a:fld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03733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>
          <a:extLst>
            <a:ext uri="{FF2B5EF4-FFF2-40B4-BE49-F238E27FC236}">
              <a16:creationId xmlns:a16="http://schemas.microsoft.com/office/drawing/2014/main" id="{0E3F2EE6-006D-1882-BCE0-791F5F2998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3c255c7971e_0_207:notes">
            <a:extLst>
              <a:ext uri="{FF2B5EF4-FFF2-40B4-BE49-F238E27FC236}">
                <a16:creationId xmlns:a16="http://schemas.microsoft.com/office/drawing/2014/main" id="{CFC27C62-0340-1976-35E6-1319B000DDF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51" name="Google Shape;251;g3c255c7971e_0_207:notes">
            <a:extLst>
              <a:ext uri="{FF2B5EF4-FFF2-40B4-BE49-F238E27FC236}">
                <a16:creationId xmlns:a16="http://schemas.microsoft.com/office/drawing/2014/main" id="{39670182-BBDC-9E71-7D7E-0E97DD214CA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06462" y="4714875"/>
            <a:ext cx="4984800" cy="446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2" name="Google Shape;252;g3c255c7971e_0_207:notes">
            <a:extLst>
              <a:ext uri="{FF2B5EF4-FFF2-40B4-BE49-F238E27FC236}">
                <a16:creationId xmlns:a16="http://schemas.microsoft.com/office/drawing/2014/main" id="{8BCE53B4-DC6E-6506-CA0C-05E0BE526E73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51275" y="942975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Times New Roman"/>
                <a:buNone/>
                <a:tabLst/>
                <a:defRPr/>
              </a:pPr>
              <a:t>45</a:t>
            </a:fld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164397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045525"/>
            <a:ext cx="7772400" cy="1207706"/>
          </a:xfrm>
          <a:prstGeom prst="rect">
            <a:avLst/>
          </a:prstGeom>
        </p:spPr>
        <p:txBody>
          <a:bodyPr anchor="b"/>
          <a:lstStyle>
            <a:lvl1pPr algn="ctr">
              <a:defRPr sz="4900" b="1">
                <a:solidFill>
                  <a:schemeClr val="accent3"/>
                </a:solidFill>
                <a:latin typeface="Century Gothic" panose="020B0502020202020204" pitchFamily="34" charset="0"/>
              </a:defRPr>
            </a:lvl1pPr>
          </a:lstStyle>
          <a:p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dirty="0"/>
              <a:t>Click to edit Master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041648"/>
            <a:ext cx="6858000" cy="13898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300" b="1">
                <a:solidFill>
                  <a:schemeClr val="accent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CA5E1E7-5E0E-80FE-22F0-0187C42260FA}"/>
              </a:ext>
            </a:extLst>
          </p:cNvPr>
          <p:cNvSpPr/>
          <p:nvPr userDrawn="1"/>
        </p:nvSpPr>
        <p:spPr>
          <a:xfrm>
            <a:off x="580644" y="1853184"/>
            <a:ext cx="7982712" cy="9753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2DD699A-0FC4-94A7-DD0B-98CBD0879DEB}"/>
              </a:ext>
            </a:extLst>
          </p:cNvPr>
          <p:cNvSpPr/>
          <p:nvPr userDrawn="1"/>
        </p:nvSpPr>
        <p:spPr>
          <a:xfrm>
            <a:off x="580644" y="3507233"/>
            <a:ext cx="7982712" cy="9753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9" name="Picture 8" descr="A picture containing text, clipart, seat, chair&#10;&#10;AI-generated content may be incorrect.">
            <a:extLst>
              <a:ext uri="{FF2B5EF4-FFF2-40B4-BE49-F238E27FC236}">
                <a16:creationId xmlns:a16="http://schemas.microsoft.com/office/drawing/2014/main" id="{ABD20D52-274B-68A8-835D-5158C30A06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5330" y="63055"/>
            <a:ext cx="752094" cy="814769"/>
          </a:xfrm>
          <a:prstGeom prst="rect">
            <a:avLst/>
          </a:prstGeom>
        </p:spPr>
      </p:pic>
      <p:pic>
        <p:nvPicPr>
          <p:cNvPr id="10" name="Picture 9" descr="A picture containing clipart&#10;&#10;AI-generated content may be incorrect.">
            <a:extLst>
              <a:ext uri="{FF2B5EF4-FFF2-40B4-BE49-F238E27FC236}">
                <a16:creationId xmlns:a16="http://schemas.microsoft.com/office/drawing/2014/main" id="{D2EF188E-4A1A-2800-2A4B-8EF39EE93F5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3" y="20414"/>
            <a:ext cx="770454" cy="812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892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1E62F37-0522-4E5C-8FCB-63F0905FB072}" type="datetimeFigureOut">
              <a:rPr lang="en-US" smtClean="0"/>
              <a:t>2/16/2026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E59D7D9-68AF-4D44-9350-D871EEBD7D7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2792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1E62F37-0522-4E5C-8FCB-63F0905FB072}" type="datetimeFigureOut">
              <a:rPr lang="en-US" smtClean="0"/>
              <a:t>2/16/2026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E59D7D9-68AF-4D44-9350-D871EEBD7D7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07061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1E62F37-0522-4E5C-8FCB-63F0905FB072}" type="datetimeFigureOut">
              <a:rPr lang="en-US" smtClean="0"/>
              <a:t>2/16/2026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E59D7D9-68AF-4D44-9350-D871EEBD7D7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31645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1E62F37-0522-4E5C-8FCB-63F0905FB072}" type="datetimeFigureOut">
              <a:rPr lang="en-US" smtClean="0"/>
              <a:t>2/16/2026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E59D7D9-68AF-4D44-9350-D871EEBD7D7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2844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877824"/>
            <a:ext cx="7886700" cy="812865"/>
          </a:xfrm>
          <a:prstGeom prst="rect">
            <a:avLst/>
          </a:prstGeom>
        </p:spPr>
        <p:txBody>
          <a:bodyPr/>
          <a:lstStyle>
            <a:lvl1pPr algn="ctr">
              <a:defRPr sz="3300" b="0">
                <a:solidFill>
                  <a:schemeClr val="accent3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048255"/>
            <a:ext cx="7886700" cy="4128708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  <a:lvl2pPr>
              <a:defRPr>
                <a:latin typeface="Century Gothic" panose="020B0502020202020204" pitchFamily="34" charset="0"/>
              </a:defRPr>
            </a:lvl2pPr>
            <a:lvl3pPr>
              <a:defRPr>
                <a:latin typeface="Century Gothic" panose="020B0502020202020204" pitchFamily="34" charset="0"/>
              </a:defRPr>
            </a:lvl3pPr>
            <a:lvl4pPr>
              <a:defRPr>
                <a:latin typeface="Century Gothic" panose="020B0502020202020204" pitchFamily="34" charset="0"/>
              </a:defRPr>
            </a:lvl4pPr>
            <a:lvl5pPr>
              <a:defRPr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B427C68-6BA5-547D-03FB-33B896352B78}"/>
              </a:ext>
            </a:extLst>
          </p:cNvPr>
          <p:cNvSpPr/>
          <p:nvPr userDrawn="1"/>
        </p:nvSpPr>
        <p:spPr>
          <a:xfrm>
            <a:off x="580644" y="1853184"/>
            <a:ext cx="7982712" cy="9753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9" name="Picture 8" descr="A picture containing text, clipart, seat, chair&#10;&#10;AI-generated content may be incorrect.">
            <a:extLst>
              <a:ext uri="{FF2B5EF4-FFF2-40B4-BE49-F238E27FC236}">
                <a16:creationId xmlns:a16="http://schemas.microsoft.com/office/drawing/2014/main" id="{5927FDF0-F0FA-62CB-7120-BD1160DA9E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5330" y="63055"/>
            <a:ext cx="752094" cy="814769"/>
          </a:xfrm>
          <a:prstGeom prst="rect">
            <a:avLst/>
          </a:prstGeom>
        </p:spPr>
      </p:pic>
      <p:pic>
        <p:nvPicPr>
          <p:cNvPr id="11" name="Picture 10" descr="A picture containing clipart&#10;&#10;AI-generated content may be incorrect.">
            <a:extLst>
              <a:ext uri="{FF2B5EF4-FFF2-40B4-BE49-F238E27FC236}">
                <a16:creationId xmlns:a16="http://schemas.microsoft.com/office/drawing/2014/main" id="{366ACDE3-95E8-692A-5BE9-F25B2211CAB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3" y="20414"/>
            <a:ext cx="770454" cy="812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002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1E62F37-0522-4E5C-8FCB-63F0905FB072}" type="datetimeFigureOut">
              <a:rPr lang="en-US" smtClean="0"/>
              <a:t>2/16/2026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E59D7D9-68AF-4D44-9350-D871EEBD7D7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9716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1E62F37-0522-4E5C-8FCB-63F0905FB072}" type="datetimeFigureOut">
              <a:rPr lang="en-US" smtClean="0"/>
              <a:t>2/16/2026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E59D7D9-68AF-4D44-9350-D871EEBD7D7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0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1E62F37-0522-4E5C-8FCB-63F0905FB072}" type="datetimeFigureOut">
              <a:rPr lang="en-US" smtClean="0"/>
              <a:t>2/16/2026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E59D7D9-68AF-4D44-9350-D871EEBD7D7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861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1E62F37-0522-4E5C-8FCB-63F0905FB072}" type="datetimeFigureOut">
              <a:rPr lang="en-US" smtClean="0"/>
              <a:t>2/16/2026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E59D7D9-68AF-4D44-9350-D871EEBD7D7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7600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1E62F37-0522-4E5C-8FCB-63F0905FB072}" type="datetimeFigureOut">
              <a:rPr lang="en-US" smtClean="0"/>
              <a:t>2/16/2026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E59D7D9-68AF-4D44-9350-D871EEBD7D7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336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1E62F37-0522-4E5C-8FCB-63F0905FB072}" type="datetimeFigureOut">
              <a:rPr lang="en-US" smtClean="0"/>
              <a:t>2/16/2026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E59D7D9-68AF-4D44-9350-D871EEBD7D7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93846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1E62F37-0522-4E5C-8FCB-63F0905FB072}" type="datetimeFigureOut">
              <a:rPr lang="en-US" smtClean="0"/>
              <a:t>2/16/2026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E59D7D9-68AF-4D44-9350-D871EEBD7D7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1120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0909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764727B-1516-759D-9305-BC828B05F7EA}"/>
              </a:ext>
            </a:extLst>
          </p:cNvPr>
          <p:cNvSpPr/>
          <p:nvPr userDrawn="1"/>
        </p:nvSpPr>
        <p:spPr>
          <a:xfrm>
            <a:off x="502024" y="1685365"/>
            <a:ext cx="8062258" cy="6574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 descr="A picture containing text, clipart, seat, chair&#10;&#10;AI-generated content may be incorrect.">
            <a:extLst>
              <a:ext uri="{FF2B5EF4-FFF2-40B4-BE49-F238E27FC236}">
                <a16:creationId xmlns:a16="http://schemas.microsoft.com/office/drawing/2014/main" id="{2EEF46F9-385D-A09E-1324-92C54B3F0B38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3034" y="68824"/>
            <a:ext cx="711199" cy="770466"/>
          </a:xfrm>
          <a:prstGeom prst="rect">
            <a:avLst/>
          </a:prstGeom>
        </p:spPr>
      </p:pic>
      <p:pic>
        <p:nvPicPr>
          <p:cNvPr id="11" name="Picture 10" descr="A picture containing clipart&#10;&#10;AI-generated content may be incorrect.">
            <a:extLst>
              <a:ext uri="{FF2B5EF4-FFF2-40B4-BE49-F238E27FC236}">
                <a16:creationId xmlns:a16="http://schemas.microsoft.com/office/drawing/2014/main" id="{632E0F76-D8C2-41AA-6913-34F0754030D9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7" y="79283"/>
            <a:ext cx="720355" cy="760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471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www.zamra.co.zm/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sv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mailto:pharmacy@zamra.co.zm" TargetMode="External"/><Relationship Id="rId2" Type="http://schemas.openxmlformats.org/officeDocument/2006/relationships/hyperlink" Target="mailto:npvu@zamra.co.zm" TargetMode="Externa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0AA206-8A11-16EB-BC06-F6473A525EE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5300" dirty="0"/>
              <a:t>Module 9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DBE2D5-3A50-10C7-64CD-0697659F51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4093828"/>
            <a:ext cx="6858000" cy="1631324"/>
          </a:xfrm>
        </p:spPr>
        <p:txBody>
          <a:bodyPr>
            <a:normAutofit fontScale="92500" lnSpcReduction="20000"/>
          </a:bodyPr>
          <a:lstStyle/>
          <a:p>
            <a:r>
              <a:rPr lang="en-US" sz="4900" dirty="0">
                <a:latin typeface="Century Gothic" panose="020B0502020202020204" pitchFamily="34" charset="0"/>
              </a:rPr>
              <a:t>Pharmacovigilance, Clinical and Laboratory Monitoring </a:t>
            </a:r>
          </a:p>
        </p:txBody>
      </p:sp>
    </p:spTree>
    <p:extLst>
      <p:ext uri="{BB962C8B-B14F-4D97-AF65-F5344CB8AC3E}">
        <p14:creationId xmlns:p14="http://schemas.microsoft.com/office/powerpoint/2010/main" val="21588446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7A54F8-BA8A-844A-4E7A-D82D501BE0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936944-010B-3643-81E4-F0901FAE7E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679513"/>
            <a:ext cx="7772400" cy="728663"/>
          </a:xfrm>
        </p:spPr>
        <p:txBody>
          <a:bodyPr/>
          <a:lstStyle/>
          <a:p>
            <a:r>
              <a:rPr lang="en-US" sz="3300" dirty="0">
                <a:solidFill>
                  <a:schemeClr val="accent3"/>
                </a:solidFill>
                <a:latin typeface="Century Gothic" panose="020B0502020202020204" pitchFamily="34" charset="0"/>
              </a:rPr>
              <a:t>Unit 2 Learning Objectives</a:t>
            </a:r>
          </a:p>
        </p:txBody>
      </p:sp>
      <p:grpSp>
        <p:nvGrpSpPr>
          <p:cNvPr id="6" name="Google Shape;128;g3c251c46353_0_71">
            <a:extLst>
              <a:ext uri="{FF2B5EF4-FFF2-40B4-BE49-F238E27FC236}">
                <a16:creationId xmlns:a16="http://schemas.microsoft.com/office/drawing/2014/main" id="{1A4BAD8A-1A7A-3276-4887-05F34DA6FFE4}"/>
              </a:ext>
            </a:extLst>
          </p:cNvPr>
          <p:cNvGrpSpPr/>
          <p:nvPr/>
        </p:nvGrpSpPr>
        <p:grpSpPr>
          <a:xfrm>
            <a:off x="1334481" y="2103957"/>
            <a:ext cx="7056062" cy="3579692"/>
            <a:chOff x="63" y="407517"/>
            <a:chExt cx="10473207" cy="4772923"/>
          </a:xfrm>
        </p:grpSpPr>
        <p:sp>
          <p:nvSpPr>
            <p:cNvPr id="7" name="Google Shape;129;g3c251c46353_0_71">
              <a:extLst>
                <a:ext uri="{FF2B5EF4-FFF2-40B4-BE49-F238E27FC236}">
                  <a16:creationId xmlns:a16="http://schemas.microsoft.com/office/drawing/2014/main" id="{70487DDA-5625-509D-FD97-A4091481AF2B}"/>
                </a:ext>
              </a:extLst>
            </p:cNvPr>
            <p:cNvSpPr/>
            <p:nvPr/>
          </p:nvSpPr>
          <p:spPr>
            <a:xfrm>
              <a:off x="1328370" y="407523"/>
              <a:ext cx="9144900" cy="4233600"/>
            </a:xfrm>
            <a:prstGeom prst="rect">
              <a:avLst/>
            </a:prstGeom>
            <a:solidFill>
              <a:srgbClr val="FFFFFF">
                <a:alpha val="89020"/>
              </a:srgbClr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ts val="1800"/>
                <a:buFontTx/>
                <a:buNone/>
                <a:tabLst/>
                <a:defRPr/>
              </a:pPr>
              <a:endParaRPr kumimoji="0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8" name="Google Shape;130;g3c251c46353_0_71">
              <a:extLst>
                <a:ext uri="{FF2B5EF4-FFF2-40B4-BE49-F238E27FC236}">
                  <a16:creationId xmlns:a16="http://schemas.microsoft.com/office/drawing/2014/main" id="{0EE92468-2EF3-A9DE-3548-EB30DE4E4407}"/>
                </a:ext>
              </a:extLst>
            </p:cNvPr>
            <p:cNvSpPr txBox="1"/>
            <p:nvPr/>
          </p:nvSpPr>
          <p:spPr>
            <a:xfrm>
              <a:off x="63" y="946840"/>
              <a:ext cx="9144900" cy="423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32313" tIns="328031" rIns="532313" bIns="112013" anchor="t" anchorCtr="0">
              <a:noAutofit/>
            </a:bodyPr>
            <a:lstStyle/>
            <a:p>
              <a:pPr marL="371475" marR="0" lvl="0" indent="-2857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Pts val="18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/>
                  <a:ea typeface="Century Gothic"/>
                  <a:cs typeface="Century Gothic"/>
                  <a:sym typeface="Century Gothic"/>
                </a:rPr>
                <a:t>The laboratory monitoring of clients on PrEP</a:t>
              </a:r>
            </a:p>
            <a:p>
              <a:pPr marL="371475" marR="0" lvl="0" indent="-2857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Pts val="1800"/>
                <a:buFont typeface="Arial" panose="020B0604020202020204" pitchFamily="34" charset="0"/>
                <a:buChar char="•"/>
                <a:tabLst/>
                <a:defRPr/>
              </a:pPr>
              <a:r>
                <a:rPr lang="en-US" sz="1600" dirty="0">
                  <a:solidFill>
                    <a:prstClr val="black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/>
                  <a:ea typeface="Century Gothic"/>
                  <a:cs typeface="Century Gothic"/>
                  <a:sym typeface="Century Gothic"/>
                </a:rPr>
                <a:t>he PrEP laboratory monitoring checklist</a:t>
              </a:r>
            </a:p>
            <a:p>
              <a:pPr marL="371475" marR="0" lvl="0" indent="-2857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Pts val="1800"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9" name="Google Shape;131;g3c251c46353_0_71">
              <a:extLst>
                <a:ext uri="{FF2B5EF4-FFF2-40B4-BE49-F238E27FC236}">
                  <a16:creationId xmlns:a16="http://schemas.microsoft.com/office/drawing/2014/main" id="{F2373C62-CA19-8345-6A3F-026A887C3183}"/>
                </a:ext>
              </a:extLst>
            </p:cNvPr>
            <p:cNvSpPr txBox="1"/>
            <p:nvPr/>
          </p:nvSpPr>
          <p:spPr>
            <a:xfrm>
              <a:off x="388915" y="407517"/>
              <a:ext cx="7647600" cy="786300"/>
            </a:xfrm>
            <a:prstGeom prst="rect">
              <a:avLst/>
            </a:prstGeom>
            <a:solidFill>
              <a:srgbClr val="008E40"/>
            </a:solidFill>
            <a:ln>
              <a:noFill/>
            </a:ln>
          </p:spPr>
          <p:txBody>
            <a:bodyPr spcFirstLastPara="1" wrap="square" lIns="181463" tIns="0" rIns="181463" bIns="0" anchor="ctr" anchorCtr="0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000"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"/>
                  <a:ea typeface="Poppins"/>
                  <a:cs typeface="Poppins"/>
                  <a:sym typeface="Poppins"/>
                </a:rPr>
                <a:t>After completing unit 2, participants will be able to describe:​</a:t>
              </a:r>
              <a:endParaRPr kumimoji="0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98067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3D64C8-83E1-D989-5EA6-169C2D05C7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91;g3c255c7971e_0_153">
            <a:extLst>
              <a:ext uri="{FF2B5EF4-FFF2-40B4-BE49-F238E27FC236}">
                <a16:creationId xmlns:a16="http://schemas.microsoft.com/office/drawing/2014/main" id="{63B15E51-BB92-24E2-F302-C343B3E9CD8D}"/>
              </a:ext>
            </a:extLst>
          </p:cNvPr>
          <p:cNvSpPr txBox="1">
            <a:spLocks/>
          </p:cNvSpPr>
          <p:nvPr/>
        </p:nvSpPr>
        <p:spPr>
          <a:xfrm>
            <a:off x="675820" y="686017"/>
            <a:ext cx="7792359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E00"/>
              </a:buClr>
              <a:buSzPts val="3600"/>
              <a:buFont typeface="Arial"/>
              <a:buNone/>
              <a:tabLst/>
              <a:defRPr/>
            </a:pPr>
            <a:r>
              <a:rPr kumimoji="0" lang="en-US" sz="3300" b="0" i="0" u="none" strike="noStrike" kern="0" cap="none" spc="0" normalizeH="0" baseline="0" noProof="0" dirty="0">
                <a:ln>
                  <a:noFill/>
                </a:ln>
                <a:solidFill>
                  <a:srgbClr val="007E00"/>
                </a:solidFill>
                <a:effectLst/>
                <a:uLnTx/>
                <a:uFillTx/>
                <a:latin typeface="Century Gothic"/>
                <a:sym typeface="Century Gothic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0"/>
                  </a:ext>
                </a:extLst>
              </a:rPr>
              <a:t>Laboratory Monitoring for PrEP Clients</a:t>
            </a:r>
            <a:endParaRPr kumimoji="0" lang="en-US" sz="3300" b="0" i="0" u="none" strike="noStrike" kern="0" cap="none" spc="0" normalizeH="0" baseline="0" noProof="0" dirty="0">
              <a:ln>
                <a:noFill/>
              </a:ln>
              <a:solidFill>
                <a:srgbClr val="007E00"/>
              </a:solidFill>
              <a:effectLst/>
              <a:uLnTx/>
              <a:uFillTx/>
              <a:latin typeface="Century Gothic"/>
              <a:sym typeface="Century Gothic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ED62809-7C0B-9D6D-A70A-C8E3FA69BA4C}"/>
              </a:ext>
            </a:extLst>
          </p:cNvPr>
          <p:cNvSpPr txBox="1"/>
          <p:nvPr/>
        </p:nvSpPr>
        <p:spPr>
          <a:xfrm>
            <a:off x="952151" y="2280886"/>
            <a:ext cx="7239698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4572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This section addresses the laboratory monitoring considerations that a healthcare worker should focus on as they provide PrEP. </a:t>
            </a:r>
          </a:p>
        </p:txBody>
      </p:sp>
    </p:spTree>
    <p:extLst>
      <p:ext uri="{BB962C8B-B14F-4D97-AF65-F5344CB8AC3E}">
        <p14:creationId xmlns:p14="http://schemas.microsoft.com/office/powerpoint/2010/main" val="19505734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FA33DC-E8B2-A809-B1FB-DD0E71E0E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91;g3c255c7971e_0_153">
            <a:extLst>
              <a:ext uri="{FF2B5EF4-FFF2-40B4-BE49-F238E27FC236}">
                <a16:creationId xmlns:a16="http://schemas.microsoft.com/office/drawing/2014/main" id="{3EA68689-61FD-771C-B896-ED61299ECC10}"/>
              </a:ext>
            </a:extLst>
          </p:cNvPr>
          <p:cNvSpPr txBox="1">
            <a:spLocks/>
          </p:cNvSpPr>
          <p:nvPr/>
        </p:nvSpPr>
        <p:spPr>
          <a:xfrm>
            <a:off x="646459" y="585349"/>
            <a:ext cx="7733636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E00"/>
              </a:buClr>
              <a:buSzPts val="3600"/>
              <a:buFont typeface="Arial"/>
              <a:buNone/>
              <a:tabLst/>
              <a:defRPr/>
            </a:pPr>
            <a:r>
              <a:rPr kumimoji="0" lang="en-US" sz="3300" b="0" i="0" u="none" strike="noStrike" kern="0" cap="none" spc="0" normalizeH="0" baseline="0" noProof="0" dirty="0">
                <a:ln>
                  <a:noFill/>
                </a:ln>
                <a:solidFill>
                  <a:srgbClr val="007E00"/>
                </a:solidFill>
                <a:effectLst/>
                <a:uLnTx/>
                <a:uFillTx/>
                <a:latin typeface="Century Gothic"/>
                <a:sym typeface="Century Gothic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0"/>
                  </a:ext>
                </a:extLst>
              </a:rPr>
              <a:t>Prep Laboratory Monitoring Checklist</a:t>
            </a:r>
            <a:endParaRPr kumimoji="0" lang="en-US" sz="3300" b="0" i="0" u="none" strike="noStrike" kern="0" cap="none" spc="0" normalizeH="0" baseline="0" noProof="0" dirty="0">
              <a:ln>
                <a:noFill/>
              </a:ln>
              <a:solidFill>
                <a:srgbClr val="007E00"/>
              </a:solidFill>
              <a:effectLst/>
              <a:uLnTx/>
              <a:uFillTx/>
              <a:latin typeface="Century Gothic"/>
              <a:sym typeface="Century Gothic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9183E46-4CEB-8DFB-A633-9BBEE4DFFB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7215175"/>
              </p:ext>
            </p:extLst>
          </p:nvPr>
        </p:nvGraphicFramePr>
        <p:xfrm>
          <a:off x="274739" y="1829190"/>
          <a:ext cx="8594521" cy="3199620"/>
        </p:xfrm>
        <a:graphic>
          <a:graphicData uri="http://schemas.openxmlformats.org/drawingml/2006/table">
            <a:tbl>
              <a:tblPr firstRow="1" firstCol="1" bandRow="1"/>
              <a:tblGrid>
                <a:gridCol w="419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51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89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07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237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2920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E0E3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Lab Checklist Item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E0E3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Initiation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E0E3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Every Follow up Visit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E0E3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PrEP Method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(Oral / Injectable / DVR)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E0E3">
                        <a:lumMod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1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1 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DE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Determine HIV negative status using two serologic tests</a:t>
                      </a: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DE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X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DE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X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DE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All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D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44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2 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42875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Nucleic Acid Test*</a:t>
                      </a: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X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X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All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86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3 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DE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Kidney function test using serum creatinine or urinalysis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for oral PrEP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DE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X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DE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X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DE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TDF based PrEP at initiation, 3 months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then annually.**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D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813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Liver Function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Test (ALT) for injectable PrEP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X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X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Injectable PrEP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1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DE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HBsAg</a:t>
                      </a: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DE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X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DE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Annually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DE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All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D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155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Pregnancy test***</a:t>
                      </a: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X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X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All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Google Shape;209;g3c255c7971e_0_161">
            <a:extLst>
              <a:ext uri="{FF2B5EF4-FFF2-40B4-BE49-F238E27FC236}">
                <a16:creationId xmlns:a16="http://schemas.microsoft.com/office/drawing/2014/main" id="{56927D3A-A49D-052F-E062-5E63F64FA99E}"/>
              </a:ext>
            </a:extLst>
          </p:cNvPr>
          <p:cNvSpPr txBox="1">
            <a:spLocks/>
          </p:cNvSpPr>
          <p:nvPr/>
        </p:nvSpPr>
        <p:spPr>
          <a:xfrm>
            <a:off x="274739" y="5028810"/>
            <a:ext cx="9076887" cy="1682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•"/>
              <a:defRPr sz="2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–"/>
              <a:defRPr sz="2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–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»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marR="0" lvl="0" indent="-285750" algn="l" defTabSz="914400" rtl="0" eaLnBrk="1" fontAlgn="auto" latinLnBrk="0" hangingPunct="1"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*NAT to be done at initiation on individuals with recent high risk exposure event but no signs and symptoms of Acute HIV Infection. </a:t>
            </a:r>
          </a:p>
          <a:p>
            <a:pPr marL="285750" marR="0" lvl="0" indent="-285750" algn="l" defTabSz="914400" rtl="0" eaLnBrk="1" fontAlgn="auto" latinLnBrk="0" hangingPunct="1"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**WHO guidance specifies the following in relation to kidney function testing</a:t>
            </a:r>
          </a:p>
          <a:p>
            <a:pPr marL="742950" lvl="1" indent="-285750" defTabSz="914400">
              <a:lnSpc>
                <a:spcPct val="115000"/>
              </a:lnSpc>
              <a:buClr>
                <a:srgbClr val="000000"/>
              </a:buClr>
              <a:buFont typeface="Courier New" panose="02070309020205020404" pitchFamily="49" charset="0"/>
              <a:buChar char="o"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If under 49 years and free of renal comorbidities, testing is optional, noting that reduced renal function is infrequent at younger ages but can increase with increasing age</a:t>
            </a:r>
          </a:p>
          <a:p>
            <a:pPr marL="742950" lvl="1" indent="-285750" defTabSz="914400">
              <a:lnSpc>
                <a:spcPct val="115000"/>
              </a:lnSpc>
              <a:buClr>
                <a:srgbClr val="000000"/>
              </a:buClr>
              <a:buFont typeface="Courier New" panose="02070309020205020404" pitchFamily="49" charset="0"/>
              <a:buChar char="o"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If 50+ years and/or with renal comorbidities, testing at baseline is recommended </a:t>
            </a:r>
          </a:p>
          <a:p>
            <a:pPr marL="285750" marR="0" lvl="0" indent="-285750" algn="l" defTabSz="914400" rtl="0" eaLnBrk="1" fontAlgn="auto" latinLnBrk="0" hangingPunct="1"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***Unavailability of test-kits should not be a barrier to accessing PrEP products </a:t>
            </a:r>
          </a:p>
        </p:txBody>
      </p:sp>
    </p:spTree>
    <p:extLst>
      <p:ext uri="{BB962C8B-B14F-4D97-AF65-F5344CB8AC3E}">
        <p14:creationId xmlns:p14="http://schemas.microsoft.com/office/powerpoint/2010/main" val="38705443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9F1499-D609-7616-0EAD-326B1BE23E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91;g3c255c7971e_0_153">
            <a:extLst>
              <a:ext uri="{FF2B5EF4-FFF2-40B4-BE49-F238E27FC236}">
                <a16:creationId xmlns:a16="http://schemas.microsoft.com/office/drawing/2014/main" id="{9FA4BA5D-880B-7286-63FA-4B8F7C508C72}"/>
              </a:ext>
            </a:extLst>
          </p:cNvPr>
          <p:cNvSpPr txBox="1">
            <a:spLocks/>
          </p:cNvSpPr>
          <p:nvPr/>
        </p:nvSpPr>
        <p:spPr>
          <a:xfrm>
            <a:off x="675820" y="686017"/>
            <a:ext cx="7792359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 defTabSz="914400">
              <a:buClr>
                <a:srgbClr val="007E00"/>
              </a:buClr>
              <a:buSzPts val="3600"/>
              <a:defRPr/>
            </a:pPr>
            <a:r>
              <a:rPr lang="en-US" kern="0" dirty="0">
                <a:extLst>
                  <a:ext uri="http://customooxmlschemas.google.com/">
                    <go:slidesCustomData xmlns:lc="http://schemas.openxmlformats.org/drawingml/2006/lockedCanvas"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0"/>
                  </a:ext>
                </a:extLst>
              </a:rPr>
              <a:t>PrEP </a:t>
            </a:r>
            <a:r>
              <a:rPr kumimoji="0" lang="en-US" sz="3300" b="0" i="0" u="none" strike="noStrike" kern="0" cap="none" spc="0" normalizeH="0" baseline="0" noProof="0" dirty="0">
                <a:ln>
                  <a:noFill/>
                </a:ln>
                <a:solidFill>
                  <a:srgbClr val="007E00"/>
                </a:solidFill>
                <a:effectLst/>
                <a:uLnTx/>
                <a:uFillTx/>
                <a:latin typeface="Century Gothic"/>
                <a:sym typeface="Century Gothic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0"/>
                  </a:ext>
                </a:extLst>
              </a:rPr>
              <a:t>Laboratory Monitoring </a:t>
            </a:r>
            <a:endParaRPr kumimoji="0" lang="en-US" sz="3300" b="0" i="0" u="none" strike="noStrike" kern="0" cap="none" spc="0" normalizeH="0" baseline="0" noProof="0" dirty="0">
              <a:ln>
                <a:noFill/>
              </a:ln>
              <a:solidFill>
                <a:srgbClr val="007E00"/>
              </a:solidFill>
              <a:effectLst/>
              <a:uLnTx/>
              <a:uFillTx/>
              <a:latin typeface="Century Gothic"/>
              <a:sym typeface="Century Gothic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88E816-1CC7-42B5-E4A4-23E2E0D304C4}"/>
              </a:ext>
            </a:extLst>
          </p:cNvPr>
          <p:cNvSpPr txBox="1"/>
          <p:nvPr/>
        </p:nvSpPr>
        <p:spPr>
          <a:xfrm>
            <a:off x="952151" y="2280886"/>
            <a:ext cx="7239698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4572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Serum Creatine test should be done at initiation, at 3 months then annually</a:t>
            </a:r>
          </a:p>
          <a:p>
            <a:pPr marL="342900" marR="0" lvl="0" indent="-342900" algn="l" defTabSz="4572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ALT threshold for avoiding injectable PrEP use is 5x upper limit of the normal value. </a:t>
            </a:r>
          </a:p>
          <a:p>
            <a:pPr marL="342900" marR="0" lvl="0" indent="-342900" algn="l" defTabSz="4572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19870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379411-6BBE-DD6C-1D41-9788C26ACB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D3003B-4728-1D40-DF94-C5F061BCDC4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Unit 3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A7A648-23C4-9A28-975D-D6962259CE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7280" y="4093828"/>
            <a:ext cx="7114032" cy="1447436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Century Gothic" panose="020B0502020202020204" pitchFamily="34" charset="0"/>
              </a:rPr>
              <a:t>Pharmacovigilance</a:t>
            </a:r>
          </a:p>
          <a:p>
            <a:endParaRPr lang="en-US" sz="3600" dirty="0">
              <a:latin typeface="Century Gothic" panose="020B0502020202020204" pitchFamily="34" charset="0"/>
            </a:endParaRPr>
          </a:p>
          <a:p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7722197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3162A2-D847-6439-C671-E69607EB78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7AEB2B-B2FE-8365-5D74-95E27E852E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679513"/>
            <a:ext cx="7772400" cy="728663"/>
          </a:xfrm>
        </p:spPr>
        <p:txBody>
          <a:bodyPr/>
          <a:lstStyle/>
          <a:p>
            <a:r>
              <a:rPr lang="en-US" sz="3300" dirty="0">
                <a:solidFill>
                  <a:schemeClr val="accent3"/>
                </a:solidFill>
                <a:latin typeface="Century Gothic" panose="020B0502020202020204" pitchFamily="34" charset="0"/>
              </a:rPr>
              <a:t>Unit 3 Learning Objectives</a:t>
            </a:r>
          </a:p>
        </p:txBody>
      </p:sp>
      <p:grpSp>
        <p:nvGrpSpPr>
          <p:cNvPr id="6" name="Google Shape;128;g3c251c46353_0_71">
            <a:extLst>
              <a:ext uri="{FF2B5EF4-FFF2-40B4-BE49-F238E27FC236}">
                <a16:creationId xmlns:a16="http://schemas.microsoft.com/office/drawing/2014/main" id="{AADC7FFF-1B44-8ED6-B2F0-15AFD0541C65}"/>
              </a:ext>
            </a:extLst>
          </p:cNvPr>
          <p:cNvGrpSpPr/>
          <p:nvPr/>
        </p:nvGrpSpPr>
        <p:grpSpPr>
          <a:xfrm>
            <a:off x="1334481" y="2103957"/>
            <a:ext cx="7056062" cy="3579692"/>
            <a:chOff x="63" y="407517"/>
            <a:chExt cx="10473207" cy="4772923"/>
          </a:xfrm>
        </p:grpSpPr>
        <p:sp>
          <p:nvSpPr>
            <p:cNvPr id="7" name="Google Shape;129;g3c251c46353_0_71">
              <a:extLst>
                <a:ext uri="{FF2B5EF4-FFF2-40B4-BE49-F238E27FC236}">
                  <a16:creationId xmlns:a16="http://schemas.microsoft.com/office/drawing/2014/main" id="{581317AD-FD56-BBF9-EA0A-901B43A8D435}"/>
                </a:ext>
              </a:extLst>
            </p:cNvPr>
            <p:cNvSpPr/>
            <p:nvPr/>
          </p:nvSpPr>
          <p:spPr>
            <a:xfrm>
              <a:off x="1328370" y="407523"/>
              <a:ext cx="9144900" cy="4233600"/>
            </a:xfrm>
            <a:prstGeom prst="rect">
              <a:avLst/>
            </a:prstGeom>
            <a:solidFill>
              <a:srgbClr val="FFFFFF">
                <a:alpha val="89020"/>
              </a:srgbClr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ts val="1800"/>
                <a:buFontTx/>
                <a:buNone/>
                <a:tabLst/>
                <a:defRPr/>
              </a:pPr>
              <a:endParaRPr kumimoji="0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8" name="Google Shape;130;g3c251c46353_0_71">
              <a:extLst>
                <a:ext uri="{FF2B5EF4-FFF2-40B4-BE49-F238E27FC236}">
                  <a16:creationId xmlns:a16="http://schemas.microsoft.com/office/drawing/2014/main" id="{3BE8D34F-1F9B-ABAF-C1EE-CDACED2D8589}"/>
                </a:ext>
              </a:extLst>
            </p:cNvPr>
            <p:cNvSpPr txBox="1"/>
            <p:nvPr/>
          </p:nvSpPr>
          <p:spPr>
            <a:xfrm>
              <a:off x="63" y="946840"/>
              <a:ext cx="9144900" cy="423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32313" tIns="328031" rIns="532313" bIns="112013" anchor="t" anchorCtr="0">
              <a:noAutofit/>
            </a:bodyPr>
            <a:lstStyle/>
            <a:p>
              <a:pPr marL="371475" marR="0" lvl="0" indent="-2857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Pts val="18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/>
                  <a:ea typeface="Century Gothic"/>
                  <a:cs typeface="Century Gothic"/>
                  <a:sym typeface="Century Gothic"/>
                </a:rPr>
                <a:t>Define Pharmacovigilance </a:t>
              </a:r>
            </a:p>
            <a:p>
              <a:pPr marL="371475" marR="0" lvl="0" indent="-2857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Pts val="18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/>
                  <a:ea typeface="Century Gothic"/>
                  <a:cs typeface="Century Gothic"/>
                  <a:sym typeface="Century Gothic"/>
                </a:rPr>
                <a:t>Discuss the key considerations in pharmacovigilance</a:t>
              </a:r>
            </a:p>
            <a:p>
              <a:pPr marL="371475" marR="0" lvl="0" indent="-2857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Pts val="18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/>
                  <a:ea typeface="Century Gothic"/>
                  <a:cs typeface="Century Gothic"/>
                  <a:sym typeface="Century Gothic"/>
                </a:rPr>
                <a:t>Discuss the  role of pharmacovigilance in newly introduced ARVs</a:t>
              </a:r>
            </a:p>
            <a:p>
              <a:pPr marL="371475" marR="0" lvl="0" indent="-2857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Pts val="18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/>
                  <a:ea typeface="Century Gothic"/>
                  <a:cs typeface="Century Gothic"/>
                  <a:sym typeface="Century Gothic"/>
                </a:rPr>
                <a:t>Outline the reporting mechanism for pharmacovigilance</a:t>
              </a:r>
            </a:p>
            <a:p>
              <a:pPr marL="371475" marR="0" lvl="0" indent="-2857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Pts val="1800"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9" name="Google Shape;131;g3c251c46353_0_71">
              <a:extLst>
                <a:ext uri="{FF2B5EF4-FFF2-40B4-BE49-F238E27FC236}">
                  <a16:creationId xmlns:a16="http://schemas.microsoft.com/office/drawing/2014/main" id="{9986FDB1-6838-266C-936B-F42CA8B24F68}"/>
                </a:ext>
              </a:extLst>
            </p:cNvPr>
            <p:cNvSpPr txBox="1"/>
            <p:nvPr/>
          </p:nvSpPr>
          <p:spPr>
            <a:xfrm>
              <a:off x="388915" y="407517"/>
              <a:ext cx="7647600" cy="786300"/>
            </a:xfrm>
            <a:prstGeom prst="rect">
              <a:avLst/>
            </a:prstGeom>
            <a:solidFill>
              <a:srgbClr val="008E40"/>
            </a:solidFill>
            <a:ln>
              <a:noFill/>
            </a:ln>
          </p:spPr>
          <p:txBody>
            <a:bodyPr spcFirstLastPara="1" wrap="square" lIns="181463" tIns="0" rIns="181463" bIns="0" anchor="ctr" anchorCtr="0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000"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"/>
                  <a:ea typeface="Poppins"/>
                  <a:cs typeface="Poppins"/>
                  <a:sym typeface="Poppins"/>
                </a:rPr>
                <a:t>After completing unit </a:t>
              </a:r>
              <a:r>
                <a:rPr lang="en-US" sz="2000" dirty="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3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"/>
                  <a:ea typeface="Poppins"/>
                  <a:cs typeface="Poppins"/>
                  <a:sym typeface="Poppins"/>
                </a:rPr>
                <a:t>, participants will be able to describe:​</a:t>
              </a:r>
              <a:endParaRPr kumimoji="0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53479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13C7C5-6A14-29D4-C2A4-61177942F7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1C40D169-BDE6-C3C9-EE80-9DCBB20631E0}"/>
              </a:ext>
            </a:extLst>
          </p:cNvPr>
          <p:cNvSpPr txBox="1"/>
          <p:nvPr/>
        </p:nvSpPr>
        <p:spPr>
          <a:xfrm>
            <a:off x="1325460" y="998182"/>
            <a:ext cx="6996419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300" dirty="0">
                <a:solidFill>
                  <a:srgbClr val="007E00"/>
                </a:solidFill>
                <a:latin typeface="Century Gothic" panose="020B0502020202020204" pitchFamily="34" charset="0"/>
              </a:rPr>
              <a:t>Definition of Pharmacovigilance</a:t>
            </a:r>
            <a:endParaRPr kumimoji="0" lang="en-US" sz="3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3" name="Google Shape;201;g3c255c7971e_0_257">
            <a:extLst>
              <a:ext uri="{FF2B5EF4-FFF2-40B4-BE49-F238E27FC236}">
                <a16:creationId xmlns:a16="http://schemas.microsoft.com/office/drawing/2014/main" id="{044D89A6-B851-A961-F324-CD5939614389}"/>
              </a:ext>
            </a:extLst>
          </p:cNvPr>
          <p:cNvSpPr txBox="1">
            <a:spLocks/>
          </p:cNvSpPr>
          <p:nvPr/>
        </p:nvSpPr>
        <p:spPr>
          <a:xfrm>
            <a:off x="353281" y="2070602"/>
            <a:ext cx="8245435" cy="3616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•"/>
              <a:defRPr sz="2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–"/>
              <a:defRPr sz="2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–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»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Pharmacovigilance is defined as “the science and activities relating to the detection, assessment, understanding and prevention of adverse effects or any other drug-related problem”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PV is safety monitoring of medicines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protects patient safety and public trust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In 2025, WHO estimates medication-related harm caused approximately 2.6 million patient deaths annually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sym typeface="Century Gothic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entury Gothic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539225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90AF0B-17C9-2B3C-A5A5-56D6E2475E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A592E847-0674-C1BB-B851-DE947428C552}"/>
              </a:ext>
            </a:extLst>
          </p:cNvPr>
          <p:cNvSpPr txBox="1"/>
          <p:nvPr/>
        </p:nvSpPr>
        <p:spPr>
          <a:xfrm>
            <a:off x="1073790" y="617296"/>
            <a:ext cx="6996419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00" b="0" i="0" u="none" strike="noStrike" kern="1200" cap="none" spc="0" normalizeH="0" baseline="0" noProof="0" dirty="0">
                <a:ln>
                  <a:noFill/>
                </a:ln>
                <a:solidFill>
                  <a:srgbClr val="007E0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Definition of Pharmacovigilance Terms</a:t>
            </a:r>
            <a:endParaRPr kumimoji="0" lang="en-US" sz="3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1A9C933B-8624-BB76-3409-21CD758E0F43}"/>
              </a:ext>
            </a:extLst>
          </p:cNvPr>
          <p:cNvSpPr txBox="1">
            <a:spLocks/>
          </p:cNvSpPr>
          <p:nvPr/>
        </p:nvSpPr>
        <p:spPr>
          <a:xfrm>
            <a:off x="352337" y="2019650"/>
            <a:ext cx="8187656" cy="3760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•"/>
              <a:defRPr sz="2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–"/>
              <a:defRPr sz="2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–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»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 defTabSz="914400">
              <a:spcAft>
                <a:spcPts val="1200"/>
              </a:spcAft>
            </a:pPr>
            <a:r>
              <a:rPr lang="en-US" sz="2000" b="1" kern="0" dirty="0">
                <a:solidFill>
                  <a:srgbClr val="00893F"/>
                </a:solidFill>
                <a:latin typeface="Century Gothic" panose="020B0502020202020204" pitchFamily="34" charset="0"/>
              </a:rPr>
              <a:t>Adverse Drug Reaction: </a:t>
            </a:r>
            <a:r>
              <a:rPr lang="en-US" sz="2000" kern="0" dirty="0">
                <a:solidFill>
                  <a:srgbClr val="000000"/>
                </a:solidFill>
                <a:latin typeface="Century Gothic" panose="020B0502020202020204" pitchFamily="34" charset="0"/>
              </a:rPr>
              <a:t>A response to a medicine which is </a:t>
            </a:r>
            <a:r>
              <a:rPr lang="en-US" sz="2000" b="1" kern="0" dirty="0">
                <a:solidFill>
                  <a:srgbClr val="000000"/>
                </a:solidFill>
                <a:latin typeface="Century Gothic" panose="020B0502020202020204" pitchFamily="34" charset="0"/>
              </a:rPr>
              <a:t>noxious and unintended </a:t>
            </a:r>
            <a:r>
              <a:rPr lang="en-US" sz="2000" kern="0" dirty="0">
                <a:solidFill>
                  <a:srgbClr val="000000"/>
                </a:solidFill>
                <a:latin typeface="Century Gothic" panose="020B0502020202020204" pitchFamily="34" charset="0"/>
              </a:rPr>
              <a:t>and occurs at doses normally used e.g., </a:t>
            </a:r>
            <a:r>
              <a:rPr lang="en-US" sz="2000" i="1" kern="0" dirty="0">
                <a:solidFill>
                  <a:srgbClr val="000000"/>
                </a:solidFill>
                <a:latin typeface="Century Gothic" panose="020B0502020202020204" pitchFamily="34" charset="0"/>
              </a:rPr>
              <a:t>rash with CTX</a:t>
            </a:r>
          </a:p>
          <a:p>
            <a:pPr algn="just" defTabSz="914400">
              <a:spcAft>
                <a:spcPts val="1200"/>
              </a:spcAft>
            </a:pPr>
            <a:r>
              <a:rPr lang="en-US" sz="2000" b="1" kern="0" dirty="0">
                <a:solidFill>
                  <a:srgbClr val="00893F"/>
                </a:solidFill>
                <a:latin typeface="Century Gothic" panose="020B0502020202020204" pitchFamily="34" charset="0"/>
              </a:rPr>
              <a:t>Side Effect: </a:t>
            </a:r>
            <a:r>
              <a:rPr lang="en-US" sz="2000" b="1" kern="0" dirty="0">
                <a:solidFill>
                  <a:srgbClr val="000000"/>
                </a:solidFill>
                <a:latin typeface="Century Gothic" panose="020B0502020202020204" pitchFamily="34" charset="0"/>
              </a:rPr>
              <a:t>Unintended, predictable or dose-dependent </a:t>
            </a:r>
            <a:r>
              <a:rPr lang="en-US" sz="2000" kern="0" dirty="0">
                <a:solidFill>
                  <a:srgbClr val="000000"/>
                </a:solidFill>
                <a:latin typeface="Century Gothic" panose="020B0502020202020204" pitchFamily="34" charset="0"/>
              </a:rPr>
              <a:t>response to a medicine due to drug </a:t>
            </a:r>
            <a:r>
              <a:rPr lang="en-US" sz="2000" b="1" kern="0" dirty="0">
                <a:solidFill>
                  <a:srgbClr val="000000"/>
                </a:solidFill>
                <a:latin typeface="Century Gothic" panose="020B0502020202020204" pitchFamily="34" charset="0"/>
              </a:rPr>
              <a:t>pharmacology; </a:t>
            </a:r>
            <a:r>
              <a:rPr lang="en-US" sz="2000" kern="0" dirty="0">
                <a:solidFill>
                  <a:srgbClr val="000000"/>
                </a:solidFill>
                <a:latin typeface="Century Gothic" panose="020B0502020202020204" pitchFamily="34" charset="0"/>
              </a:rPr>
              <a:t>e.g., </a:t>
            </a:r>
            <a:r>
              <a:rPr lang="en-US" sz="2000" i="1" kern="0" dirty="0">
                <a:solidFill>
                  <a:srgbClr val="000000"/>
                </a:solidFill>
                <a:latin typeface="Century Gothic" panose="020B0502020202020204" pitchFamily="34" charset="0"/>
              </a:rPr>
              <a:t>gastritis with NSAIDs</a:t>
            </a:r>
          </a:p>
          <a:p>
            <a:pPr algn="just" defTabSz="914400">
              <a:spcAft>
                <a:spcPts val="1200"/>
              </a:spcAft>
            </a:pPr>
            <a:r>
              <a:rPr lang="en-US" sz="2000" b="1" kern="0" dirty="0">
                <a:solidFill>
                  <a:srgbClr val="00893F"/>
                </a:solidFill>
                <a:latin typeface="Century Gothic" panose="020B0502020202020204" pitchFamily="34" charset="0"/>
              </a:rPr>
              <a:t>Adverse Effect: </a:t>
            </a:r>
            <a:r>
              <a:rPr lang="en-US" sz="2000" kern="0" dirty="0">
                <a:solidFill>
                  <a:srgbClr val="000000"/>
                </a:solidFill>
                <a:latin typeface="Century Gothic" panose="020B0502020202020204" pitchFamily="34" charset="0"/>
              </a:rPr>
              <a:t>A </a:t>
            </a:r>
            <a:r>
              <a:rPr lang="en-US" sz="2000" b="1" kern="0" dirty="0">
                <a:solidFill>
                  <a:srgbClr val="000000"/>
                </a:solidFill>
                <a:latin typeface="Century Gothic" panose="020B0502020202020204" pitchFamily="34" charset="0"/>
              </a:rPr>
              <a:t>negative or harmful patient outcome</a:t>
            </a:r>
            <a:r>
              <a:rPr lang="en-US" sz="2000" kern="0" dirty="0">
                <a:solidFill>
                  <a:srgbClr val="000000"/>
                </a:solidFill>
                <a:latin typeface="Century Gothic" panose="020B0502020202020204" pitchFamily="34" charset="0"/>
              </a:rPr>
              <a:t> that seems to be associated with treatment, including there being no effect at all</a:t>
            </a:r>
          </a:p>
        </p:txBody>
      </p:sp>
    </p:spTree>
    <p:extLst>
      <p:ext uri="{BB962C8B-B14F-4D97-AF65-F5344CB8AC3E}">
        <p14:creationId xmlns:p14="http://schemas.microsoft.com/office/powerpoint/2010/main" val="16954332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2A2B23-50BA-3791-2F46-D5D214896F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AD272EF8-58D2-4CAF-CD70-73CC1640F867}"/>
              </a:ext>
            </a:extLst>
          </p:cNvPr>
          <p:cNvSpPr txBox="1"/>
          <p:nvPr/>
        </p:nvSpPr>
        <p:spPr>
          <a:xfrm>
            <a:off x="1073790" y="617296"/>
            <a:ext cx="6996419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00" b="0" i="0" u="none" strike="noStrike" kern="1200" cap="none" spc="0" normalizeH="0" baseline="0" noProof="0" dirty="0">
                <a:ln>
                  <a:noFill/>
                </a:ln>
                <a:solidFill>
                  <a:srgbClr val="007E0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Definition of Pharmacovigilance Terms (2)</a:t>
            </a:r>
            <a:endParaRPr kumimoji="0" lang="en-US" sz="3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CF06C5-6426-0D44-4EBA-60202EC5074B}"/>
              </a:ext>
            </a:extLst>
          </p:cNvPr>
          <p:cNvSpPr txBox="1">
            <a:spLocks/>
          </p:cNvSpPr>
          <p:nvPr/>
        </p:nvSpPr>
        <p:spPr>
          <a:xfrm>
            <a:off x="270429" y="1954533"/>
            <a:ext cx="8336675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•"/>
              <a:defRPr sz="2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–"/>
              <a:defRPr sz="2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–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»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 defTabSz="914400">
              <a:spcAft>
                <a:spcPts val="1200"/>
              </a:spcAft>
            </a:pPr>
            <a:r>
              <a:rPr lang="en-GB" sz="2000" b="1" kern="0" dirty="0">
                <a:solidFill>
                  <a:srgbClr val="00893F"/>
                </a:solidFill>
                <a:latin typeface="Century Gothic" panose="020B0502020202020204" pitchFamily="34" charset="0"/>
              </a:rPr>
              <a:t>Adverse Event: </a:t>
            </a:r>
            <a:r>
              <a:rPr lang="en-GB" sz="2000" kern="0" dirty="0">
                <a:solidFill>
                  <a:srgbClr val="000000"/>
                </a:solidFill>
                <a:latin typeface="Century Gothic" panose="020B0502020202020204" pitchFamily="34" charset="0"/>
              </a:rPr>
              <a:t>an adverse outcome that occurs while the patient is taking the medicine which may or may not be attributable to it (does not have a causal relationship)</a:t>
            </a:r>
            <a:endParaRPr lang="en-GB" sz="2000" b="1" kern="0" dirty="0">
              <a:solidFill>
                <a:srgbClr val="00893F"/>
              </a:solidFill>
              <a:latin typeface="Century Gothic" panose="020B0502020202020204" pitchFamily="34" charset="0"/>
            </a:endParaRPr>
          </a:p>
          <a:p>
            <a:pPr algn="just" defTabSz="914400">
              <a:spcAft>
                <a:spcPts val="1200"/>
              </a:spcAft>
            </a:pPr>
            <a:r>
              <a:rPr lang="en-GB" sz="2000" b="1" kern="0" dirty="0">
                <a:solidFill>
                  <a:srgbClr val="00893F"/>
                </a:solidFill>
                <a:latin typeface="Century Gothic" panose="020B0502020202020204" pitchFamily="34" charset="0"/>
              </a:rPr>
              <a:t>Serious Adverse Event: </a:t>
            </a:r>
            <a:r>
              <a:rPr lang="en-GB" sz="2000" kern="0" dirty="0">
                <a:solidFill>
                  <a:srgbClr val="000000"/>
                </a:solidFill>
                <a:latin typeface="Century Gothic" panose="020B0502020202020204" pitchFamily="34" charset="0"/>
              </a:rPr>
              <a:t>event that results in: death, or is life-threatening, or hospitalisation, or disability/incapacity, or birth defect, or requires intervention to prevent significant damage</a:t>
            </a:r>
            <a:endParaRPr lang="en-GB" sz="2000" b="1" kern="0" dirty="0">
              <a:solidFill>
                <a:srgbClr val="00893F"/>
              </a:solidFill>
              <a:latin typeface="Century Gothic" panose="020B0502020202020204" pitchFamily="34" charset="0"/>
            </a:endParaRPr>
          </a:p>
          <a:p>
            <a:pPr algn="just" defTabSz="914400">
              <a:spcAft>
                <a:spcPts val="1200"/>
              </a:spcAft>
            </a:pPr>
            <a:r>
              <a:rPr lang="en-GB" sz="2000" b="1" kern="0" dirty="0">
                <a:solidFill>
                  <a:srgbClr val="00893F"/>
                </a:solidFill>
                <a:latin typeface="Century Gothic" panose="020B0502020202020204" pitchFamily="34" charset="0"/>
              </a:rPr>
              <a:t>Severe: </a:t>
            </a:r>
            <a:r>
              <a:rPr lang="en-GB" sz="2000" kern="0" dirty="0">
                <a:solidFill>
                  <a:srgbClr val="000000"/>
                </a:solidFill>
                <a:latin typeface="Century Gothic" panose="020B0502020202020204" pitchFamily="34" charset="0"/>
              </a:rPr>
              <a:t>describes the intensity of a specific event (as in mild, moderate or severe)</a:t>
            </a:r>
            <a:endParaRPr lang="en-US" sz="2000" kern="0" dirty="0">
              <a:solidFill>
                <a:srgbClr val="00000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67411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A232D7-E868-4FA0-E719-07583255CA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7FE3D60B-1278-DE6A-73E1-7FCEB7DAAEFD}"/>
              </a:ext>
            </a:extLst>
          </p:cNvPr>
          <p:cNvSpPr txBox="1"/>
          <p:nvPr/>
        </p:nvSpPr>
        <p:spPr>
          <a:xfrm>
            <a:off x="1325460" y="998182"/>
            <a:ext cx="6996419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00" b="0" i="0" u="none" strike="noStrike" kern="1200" cap="none" spc="0" normalizeH="0" baseline="0" noProof="0" dirty="0">
                <a:ln>
                  <a:noFill/>
                </a:ln>
                <a:solidFill>
                  <a:srgbClr val="007E0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Scope of Pharmacovigilance</a:t>
            </a:r>
            <a:endParaRPr kumimoji="0" lang="en-US" sz="3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2" name="Content Placeholder 4">
            <a:extLst>
              <a:ext uri="{FF2B5EF4-FFF2-40B4-BE49-F238E27FC236}">
                <a16:creationId xmlns:a16="http://schemas.microsoft.com/office/drawing/2014/main" id="{BF650F6B-2304-2E99-A0A1-A37DF40934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t="13255"/>
          <a:stretch/>
        </p:blipFill>
        <p:spPr>
          <a:xfrm>
            <a:off x="348142" y="1912589"/>
            <a:ext cx="8229600" cy="4537993"/>
          </a:xfrm>
        </p:spPr>
      </p:pic>
    </p:spTree>
    <p:extLst>
      <p:ext uri="{BB962C8B-B14F-4D97-AF65-F5344CB8AC3E}">
        <p14:creationId xmlns:p14="http://schemas.microsoft.com/office/powerpoint/2010/main" val="5736685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6A34F1-1861-C579-DDF4-50E9379B15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679513"/>
            <a:ext cx="7772400" cy="962153"/>
          </a:xfrm>
        </p:spPr>
        <p:txBody>
          <a:bodyPr/>
          <a:lstStyle/>
          <a:p>
            <a:r>
              <a:rPr lang="en-US" sz="4400" b="1" dirty="0">
                <a:solidFill>
                  <a:schemeClr val="accent3"/>
                </a:solidFill>
                <a:latin typeface="Century Gothic" panose="020B0502020202020204" pitchFamily="34" charset="0"/>
              </a:rPr>
              <a:t>Module 9 Units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0F5AA8-0F36-8815-4137-1ECB3A84F9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1993392"/>
            <a:ext cx="6858000" cy="3264408"/>
          </a:xfrm>
        </p:spPr>
        <p:txBody>
          <a:bodyPr/>
          <a:lstStyle/>
          <a:p>
            <a:pPr marL="371475" marR="0" lvl="0" indent="-285750" algn="l" defTabSz="914400" rtl="0" eaLnBrk="1" fontAlgn="auto" latinLnBrk="0" hangingPunct="1">
              <a:lnSpc>
                <a:spcPct val="150000"/>
              </a:lnSpc>
              <a:spcBef>
                <a:spcPts val="27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7E00"/>
                </a:solidFill>
                <a:effectLst/>
                <a:uLnTx/>
                <a:uFillTx/>
                <a:latin typeface="Century Gothic" panose="020B0502020202020204" pitchFamily="34" charset="0"/>
                <a:cs typeface="Arial"/>
                <a:sym typeface="Poppins"/>
              </a:rPr>
              <a:t>Unit 1: </a:t>
            </a:r>
            <a:r>
              <a:rPr kumimoji="0" lang="en-US" sz="18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anose="020B0502020202020204" pitchFamily="34" charset="0"/>
                <a:cs typeface="Arial"/>
                <a:sym typeface="Poppins"/>
              </a:rPr>
              <a:t>Clinical</a:t>
            </a:r>
            <a:r>
              <a:rPr lang="en-US" sz="1800" kern="0" dirty="0">
                <a:solidFill>
                  <a:srgbClr val="000000"/>
                </a:solidFill>
                <a:latin typeface="Century Gothic" panose="020B0502020202020204" pitchFamily="34" charset="0"/>
                <a:cs typeface="Arial"/>
                <a:sym typeface="Poppins"/>
              </a:rPr>
              <a:t> Monitoring </a:t>
            </a:r>
          </a:p>
          <a:p>
            <a:pPr marL="371475" marR="0" lvl="0" indent="-285750" algn="l" defTabSz="914400" rtl="0" eaLnBrk="1" fontAlgn="auto" latinLnBrk="0" hangingPunct="1">
              <a:lnSpc>
                <a:spcPct val="150000"/>
              </a:lnSpc>
              <a:spcBef>
                <a:spcPts val="27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7E00"/>
                </a:solidFill>
                <a:effectLst/>
                <a:uLnTx/>
                <a:uFillTx/>
                <a:latin typeface="Century Gothic" panose="020B0502020202020204" pitchFamily="34" charset="0"/>
                <a:cs typeface="Arial"/>
                <a:sym typeface="Poppins"/>
              </a:rPr>
              <a:t>Unit 2: </a:t>
            </a:r>
            <a:r>
              <a:rPr lang="en-US" sz="1800" kern="0" dirty="0">
                <a:solidFill>
                  <a:srgbClr val="000000"/>
                </a:solidFill>
                <a:latin typeface="Century Gothic" panose="020B0502020202020204" pitchFamily="34" charset="0"/>
                <a:cs typeface="Arial"/>
                <a:sym typeface="Poppins"/>
              </a:rPr>
              <a:t>Laboratory Monitoring</a:t>
            </a:r>
          </a:p>
          <a:p>
            <a:pPr marL="371475" marR="0" lvl="0" indent="-285750" algn="l" defTabSz="914400" rtl="0" eaLnBrk="1" fontAlgn="auto" latinLnBrk="0" hangingPunct="1">
              <a:lnSpc>
                <a:spcPct val="150000"/>
              </a:lnSpc>
              <a:spcBef>
                <a:spcPts val="27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7E0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/>
                <a:sym typeface="Poppins"/>
              </a:rPr>
              <a:t>Unit 3: 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/>
                <a:sym typeface="Poppins"/>
              </a:rPr>
              <a:t>Laboratory Monitoring Pharmacovigilance</a:t>
            </a:r>
          </a:p>
          <a:p>
            <a:pPr marL="85725" marR="0" lvl="0" algn="l" defTabSz="914400" rtl="0" eaLnBrk="1" fontAlgn="auto" latinLnBrk="0" hangingPunct="1">
              <a:lnSpc>
                <a:spcPct val="150000"/>
              </a:lnSpc>
              <a:spcBef>
                <a:spcPts val="270"/>
              </a:spcBef>
              <a:spcAft>
                <a:spcPts val="0"/>
              </a:spcAft>
              <a:buClr>
                <a:srgbClr val="000000"/>
              </a:buClr>
              <a:buSzPts val="1800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Arial"/>
              <a:sym typeface="Poppins"/>
            </a:endParaRPr>
          </a:p>
          <a:p>
            <a:pPr marL="371475" marR="0" lvl="0" indent="-285750" algn="l" defTabSz="914400" rtl="0" eaLnBrk="1" fontAlgn="auto" latinLnBrk="0" hangingPunct="1">
              <a:lnSpc>
                <a:spcPct val="150000"/>
              </a:lnSpc>
              <a:spcBef>
                <a:spcPts val="27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anose="020B0502020202020204" pitchFamily="34" charset="0"/>
              <a:cs typeface="Arial"/>
              <a:sym typeface="Poppins"/>
            </a:endParaRPr>
          </a:p>
        </p:txBody>
      </p:sp>
    </p:spTree>
    <p:extLst>
      <p:ext uri="{BB962C8B-B14F-4D97-AF65-F5344CB8AC3E}">
        <p14:creationId xmlns:p14="http://schemas.microsoft.com/office/powerpoint/2010/main" val="34071748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14D55B-E116-B383-6A79-6596353C3F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B226C805-E7C9-77FF-74D8-C180EDCBB0E5}"/>
              </a:ext>
            </a:extLst>
          </p:cNvPr>
          <p:cNvSpPr txBox="1"/>
          <p:nvPr/>
        </p:nvSpPr>
        <p:spPr>
          <a:xfrm>
            <a:off x="1325460" y="998182"/>
            <a:ext cx="6996419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00" b="0" i="0" u="none" strike="noStrike" kern="1200" cap="none" spc="0" normalizeH="0" baseline="0" noProof="0" dirty="0">
                <a:ln>
                  <a:noFill/>
                </a:ln>
                <a:solidFill>
                  <a:srgbClr val="007E0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Why Pharmacovigilance Matters</a:t>
            </a:r>
            <a:endParaRPr kumimoji="0" lang="en-US" sz="3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Google Shape;201;g3c255c7971e_0_257">
            <a:extLst>
              <a:ext uri="{FF2B5EF4-FFF2-40B4-BE49-F238E27FC236}">
                <a16:creationId xmlns:a16="http://schemas.microsoft.com/office/drawing/2014/main" id="{DBAD1F31-DE63-3B9E-7197-5C113C54EC34}"/>
              </a:ext>
            </a:extLst>
          </p:cNvPr>
          <p:cNvSpPr txBox="1">
            <a:spLocks/>
          </p:cNvSpPr>
          <p:nvPr/>
        </p:nvSpPr>
        <p:spPr>
          <a:xfrm>
            <a:off x="449282" y="1802154"/>
            <a:ext cx="8245435" cy="3616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•"/>
              <a:defRPr sz="2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–"/>
              <a:defRPr sz="2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–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»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Pharmacovigilance is important as it permits detection of less common, but sometimes very serious adverse drug reactions (ADRs).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This is because: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Information collected during the pre-marketing phase of drug development is not complete with regards to ADRs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Why? </a:t>
            </a:r>
          </a:p>
          <a:p>
            <a:pPr marL="800100" lvl="1" defTabSz="9144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Courier New" panose="02070309020205020404" pitchFamily="49" charset="0"/>
              <a:buChar char="o"/>
              <a:defRPr/>
            </a:pPr>
            <a:r>
              <a:rPr kumimoji="0" lang="en-US" sz="1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Smaller number of people/subjects used</a:t>
            </a:r>
          </a:p>
          <a:p>
            <a:pPr marL="800100" lvl="1" defTabSz="9144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Courier New" panose="02070309020205020404" pitchFamily="49" charset="0"/>
              <a:buChar char="o"/>
              <a:defRPr/>
            </a:pPr>
            <a:r>
              <a:rPr kumimoji="0" lang="en-US" sz="1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Post-market surveillance very key!!!</a:t>
            </a:r>
          </a:p>
          <a:p>
            <a:pPr marL="457200" lvl="1" indent="0" defTabSz="9144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None/>
              <a:defRPr/>
            </a:pPr>
            <a:endParaRPr kumimoji="0" lang="en-US" sz="17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sym typeface="Century Gothic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Remember the Thalidomide tragedy (late 1950s to early 1960s) – ≥10,00 babies affected globally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sym typeface="Century Gothic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sym typeface="Century Gothic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entury Gothic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8538307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2A244D-326A-34FC-3352-24EEFFFBE3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E1D9D840-1EE9-1D99-85FB-D7EC5B06E82F}"/>
              </a:ext>
            </a:extLst>
          </p:cNvPr>
          <p:cNvSpPr txBox="1"/>
          <p:nvPr/>
        </p:nvSpPr>
        <p:spPr>
          <a:xfrm>
            <a:off x="1249958" y="536787"/>
            <a:ext cx="6996419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300" dirty="0">
                <a:solidFill>
                  <a:srgbClr val="007E00"/>
                </a:solidFill>
                <a:latin typeface="Century Gothic" panose="020B0502020202020204" pitchFamily="34" charset="0"/>
              </a:rPr>
              <a:t>Key Principles &amp; Processes of </a:t>
            </a:r>
            <a:r>
              <a:rPr kumimoji="0" lang="en-US" sz="3300" b="0" i="0" u="none" strike="noStrike" kern="1200" cap="none" spc="0" normalizeH="0" baseline="0" noProof="0" dirty="0">
                <a:ln>
                  <a:noFill/>
                </a:ln>
                <a:solidFill>
                  <a:srgbClr val="007E0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Pharmacovigilance</a:t>
            </a:r>
            <a:endParaRPr kumimoji="0" lang="en-US" sz="3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Google Shape;201;g3c255c7971e_0_257">
            <a:extLst>
              <a:ext uri="{FF2B5EF4-FFF2-40B4-BE49-F238E27FC236}">
                <a16:creationId xmlns:a16="http://schemas.microsoft.com/office/drawing/2014/main" id="{52A7D4E4-9151-7AD0-F696-D9ADD6409D60}"/>
              </a:ext>
            </a:extLst>
          </p:cNvPr>
          <p:cNvSpPr txBox="1">
            <a:spLocks/>
          </p:cNvSpPr>
          <p:nvPr/>
        </p:nvSpPr>
        <p:spPr>
          <a:xfrm>
            <a:off x="530837" y="1852488"/>
            <a:ext cx="8434659" cy="3616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•"/>
              <a:defRPr sz="2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–"/>
              <a:defRPr sz="2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–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»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Detecting, assessing, understanding, and preventing ADRs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through systematic monitoring of medicines post-marketing, with a focus on identifying 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new safety concerns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continuous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 analysis of data to evaluate causality, and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communicating findings to healthcare professionals and regulatory authorities to ensure 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patient safety 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– may result in 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drug recall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Involves activities like signal detection, risk management, regulatory oversight, and public health protection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sym typeface="Century Gothic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entury Gothic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6580299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DF8455-74EE-FF01-5044-BB4D6373C1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9E2BAEBB-A0B6-A919-639D-AA7E2F4F61C8}"/>
              </a:ext>
            </a:extLst>
          </p:cNvPr>
          <p:cNvSpPr txBox="1"/>
          <p:nvPr/>
        </p:nvSpPr>
        <p:spPr>
          <a:xfrm>
            <a:off x="824452" y="914292"/>
            <a:ext cx="771554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00" b="0" i="0" u="none" strike="noStrike" kern="1200" cap="none" spc="0" normalizeH="0" baseline="0" noProof="0" dirty="0">
                <a:ln>
                  <a:noFill/>
                </a:ln>
                <a:solidFill>
                  <a:srgbClr val="007E0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Key Processes of Pharmacovigilance</a:t>
            </a:r>
            <a:endParaRPr kumimoji="0" lang="en-US" sz="3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Google Shape;201;g3c255c7971e_0_257">
            <a:extLst>
              <a:ext uri="{FF2B5EF4-FFF2-40B4-BE49-F238E27FC236}">
                <a16:creationId xmlns:a16="http://schemas.microsoft.com/office/drawing/2014/main" id="{9A2DD354-C677-4D26-C515-2BFCC69DD102}"/>
              </a:ext>
            </a:extLst>
          </p:cNvPr>
          <p:cNvSpPr txBox="1">
            <a:spLocks/>
          </p:cNvSpPr>
          <p:nvPr/>
        </p:nvSpPr>
        <p:spPr>
          <a:xfrm>
            <a:off x="203666" y="2171270"/>
            <a:ext cx="5224011" cy="3616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•"/>
              <a:defRPr sz="2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–"/>
              <a:defRPr sz="2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–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»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r>
              <a:rPr kumimoji="0" lang="en-US" sz="1800" b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Signal detection</a:t>
            </a:r>
            <a:r>
              <a:rPr kumimoji="0" lang="en-US" sz="1800" b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: Identifying potential safety concerns by analyzing data patterns 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and trends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Causality assessment: Evaluating the likelihood that a reported adverse event is related to the medication</a:t>
            </a:r>
          </a:p>
          <a:p>
            <a:pPr marL="742950" lvl="1" indent="-285750" defTabSz="9144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Courier New" panose="02070309020205020404" pitchFamily="49" charset="0"/>
              <a:buChar char="o"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Detailed reports very useful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Risk management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: Developing strategies to minimize potential harm associated with a medication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sym typeface="Century Gothic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sym typeface="Century Gothic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entury Gothic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sym typeface="Century Gothic"/>
            </a:endParaRPr>
          </a:p>
        </p:txBody>
      </p:sp>
      <p:pic>
        <p:nvPicPr>
          <p:cNvPr id="3" name="Picture 2" descr="Analytics and Reporting | Importance of Reporting and Analytics">
            <a:extLst>
              <a:ext uri="{FF2B5EF4-FFF2-40B4-BE49-F238E27FC236}">
                <a16:creationId xmlns:a16="http://schemas.microsoft.com/office/drawing/2014/main" id="{1F2D999D-B5E7-CC3C-C72E-25E632AF5B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/>
            <a:duotone>
              <a:srgbClr val="FFFFFF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707" y="3060418"/>
            <a:ext cx="3138410" cy="1837808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27897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663AB0-3B1E-58AB-E64A-E26524E01B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FEFC12A5-A437-BA13-C0CE-893032D9E083}"/>
              </a:ext>
            </a:extLst>
          </p:cNvPr>
          <p:cNvSpPr txBox="1"/>
          <p:nvPr/>
        </p:nvSpPr>
        <p:spPr>
          <a:xfrm>
            <a:off x="703246" y="914292"/>
            <a:ext cx="771554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00" b="0" i="0" u="none" strike="noStrike" kern="1200" cap="none" spc="0" normalizeH="0" baseline="0" noProof="0" dirty="0">
                <a:ln>
                  <a:noFill/>
                </a:ln>
                <a:solidFill>
                  <a:srgbClr val="007E0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Benefits of Pharmacovigilance</a:t>
            </a:r>
            <a:endParaRPr kumimoji="0" lang="en-US" sz="3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Google Shape;201;g3c255c7971e_0_257">
            <a:extLst>
              <a:ext uri="{FF2B5EF4-FFF2-40B4-BE49-F238E27FC236}">
                <a16:creationId xmlns:a16="http://schemas.microsoft.com/office/drawing/2014/main" id="{2CEE888A-34DF-87EF-6F3F-E12B9EE393F3}"/>
              </a:ext>
            </a:extLst>
          </p:cNvPr>
          <p:cNvSpPr txBox="1">
            <a:spLocks/>
          </p:cNvSpPr>
          <p:nvPr/>
        </p:nvSpPr>
        <p:spPr>
          <a:xfrm>
            <a:off x="413873" y="1929532"/>
            <a:ext cx="8004913" cy="3616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•"/>
              <a:defRPr sz="2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–"/>
              <a:defRPr sz="2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–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»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Helps to identify rare ADRs or signals of previously unidentified ADRs.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Prevents medicine tragedies.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Quickly identify events that are likely to affect adherence to treatment; determine their rates and the risk factors that make these events more likely.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Estimate rates of events so that the safety of medicines can be compared and informed choices made.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Determine safety in pregnancy and in children.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sym typeface="Century Gothic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sym typeface="Century Gothic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entury Gothic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3761531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171EB-1841-3F5F-AD1A-4C92F21F2F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886E443B-5839-7413-9E3C-BCB8CB0BF663}"/>
              </a:ext>
            </a:extLst>
          </p:cNvPr>
          <p:cNvSpPr txBox="1"/>
          <p:nvPr/>
        </p:nvSpPr>
        <p:spPr>
          <a:xfrm>
            <a:off x="703246" y="939459"/>
            <a:ext cx="771554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00" b="0" i="0" u="none" strike="noStrike" kern="1200" cap="none" spc="0" normalizeH="0" baseline="0" noProof="0" dirty="0">
                <a:ln>
                  <a:noFill/>
                </a:ln>
                <a:solidFill>
                  <a:srgbClr val="007E0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Benefits of Pharmacovigilance (2)</a:t>
            </a:r>
            <a:endParaRPr kumimoji="0" lang="en-US" sz="3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Google Shape;201;g3c255c7971e_0_257">
            <a:extLst>
              <a:ext uri="{FF2B5EF4-FFF2-40B4-BE49-F238E27FC236}">
                <a16:creationId xmlns:a16="http://schemas.microsoft.com/office/drawing/2014/main" id="{35347257-D74C-36EB-731A-516BB42A9421}"/>
              </a:ext>
            </a:extLst>
          </p:cNvPr>
          <p:cNvSpPr txBox="1">
            <a:spLocks/>
          </p:cNvSpPr>
          <p:nvPr/>
        </p:nvSpPr>
        <p:spPr>
          <a:xfrm>
            <a:off x="413873" y="1929532"/>
            <a:ext cx="8004913" cy="3616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•"/>
              <a:defRPr sz="2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–"/>
              <a:defRPr sz="2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–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»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r>
              <a:rPr kumimoji="0" lang="en-US" sz="2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Detection of falsified (counterfeit) and substandard medicines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r>
              <a:rPr kumimoji="0" lang="en-US" sz="2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Monitor for new specific toxicities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r>
              <a:rPr kumimoji="0" lang="en-US" sz="2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Leads to improvement of information in labeling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r>
              <a:rPr kumimoji="0" lang="en-US" sz="2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Contributes to the development of a database on ADRs that would serve as a useful and relevant educational source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sym typeface="Century Gothic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sym typeface="Century Gothic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sym typeface="Century Gothic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entury Gothic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9753938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1A7958-8780-6727-1F51-4A8A2BAE32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B069EC35-2074-5F74-F1DF-37323A8FE836}"/>
              </a:ext>
            </a:extLst>
          </p:cNvPr>
          <p:cNvSpPr txBox="1"/>
          <p:nvPr/>
        </p:nvSpPr>
        <p:spPr>
          <a:xfrm>
            <a:off x="703246" y="939459"/>
            <a:ext cx="771554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00" b="0" i="0" u="none" strike="noStrike" kern="1200" cap="none" spc="0" normalizeH="0" baseline="0" noProof="0" dirty="0">
                <a:ln>
                  <a:noFill/>
                </a:ln>
                <a:solidFill>
                  <a:srgbClr val="007E0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Types of Pharmacovigilance </a:t>
            </a:r>
            <a:endParaRPr kumimoji="0" lang="en-US" sz="3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Google Shape;201;g3c255c7971e_0_257">
            <a:extLst>
              <a:ext uri="{FF2B5EF4-FFF2-40B4-BE49-F238E27FC236}">
                <a16:creationId xmlns:a16="http://schemas.microsoft.com/office/drawing/2014/main" id="{C4BCD5BE-AD84-A674-5152-483536B25943}"/>
              </a:ext>
            </a:extLst>
          </p:cNvPr>
          <p:cNvSpPr txBox="1">
            <a:spLocks/>
          </p:cNvSpPr>
          <p:nvPr/>
        </p:nvSpPr>
        <p:spPr>
          <a:xfrm>
            <a:off x="344867" y="2394716"/>
            <a:ext cx="3237232" cy="3616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•"/>
              <a:defRPr sz="2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–"/>
              <a:defRPr sz="2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–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»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Passive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: Spontaneous ADR reporting</a:t>
            </a:r>
          </a:p>
          <a:p>
            <a:pPr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Active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: Proactive, systematic safety monitoring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endParaRPr kumimoji="0" lang="en-US" sz="21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sym typeface="Century Gothic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sym typeface="Century Gothic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sym typeface="Century Gothic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sym typeface="Century Gothic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entury Gothic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sym typeface="Century Gothic"/>
            </a:endParaRPr>
          </a:p>
        </p:txBody>
      </p:sp>
      <p:pic>
        <p:nvPicPr>
          <p:cNvPr id="3" name="Picture 2" descr="Logo&#10;&#10;AI-generated content may be incorrect.">
            <a:extLst>
              <a:ext uri="{FF2B5EF4-FFF2-40B4-BE49-F238E27FC236}">
                <a16:creationId xmlns:a16="http://schemas.microsoft.com/office/drawing/2014/main" id="{FF861EB9-1F10-617D-F75E-C529FFC33F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3882" y="2696719"/>
            <a:ext cx="4366080" cy="2680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2516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401518-FE76-EE5E-206D-E451A55019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F0BEBC56-11BC-EBCE-645F-123D41E7D438}"/>
              </a:ext>
            </a:extLst>
          </p:cNvPr>
          <p:cNvSpPr txBox="1"/>
          <p:nvPr/>
        </p:nvSpPr>
        <p:spPr>
          <a:xfrm>
            <a:off x="703246" y="939459"/>
            <a:ext cx="771554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00" b="0" i="0" u="none" strike="noStrike" kern="1200" cap="none" spc="0" normalizeH="0" baseline="0" noProof="0" dirty="0">
                <a:ln>
                  <a:noFill/>
                </a:ln>
                <a:solidFill>
                  <a:srgbClr val="007E0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Types of Pharmacovigilance (2) </a:t>
            </a:r>
            <a:endParaRPr kumimoji="0" lang="en-US" sz="3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333FDCE-EA41-7644-29A3-C88B0DA6A1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1886744"/>
              </p:ext>
            </p:extLst>
          </p:nvPr>
        </p:nvGraphicFramePr>
        <p:xfrm>
          <a:off x="1085176" y="2506701"/>
          <a:ext cx="6808863" cy="2529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9621">
                  <a:extLst>
                    <a:ext uri="{9D8B030D-6E8A-4147-A177-3AD203B41FA5}">
                      <a16:colId xmlns:a16="http://schemas.microsoft.com/office/drawing/2014/main" val="4158758955"/>
                    </a:ext>
                  </a:extLst>
                </a:gridCol>
                <a:gridCol w="2269621">
                  <a:extLst>
                    <a:ext uri="{9D8B030D-6E8A-4147-A177-3AD203B41FA5}">
                      <a16:colId xmlns:a16="http://schemas.microsoft.com/office/drawing/2014/main" val="1684674185"/>
                    </a:ext>
                  </a:extLst>
                </a:gridCol>
                <a:gridCol w="2269621">
                  <a:extLst>
                    <a:ext uri="{9D8B030D-6E8A-4147-A177-3AD203B41FA5}">
                      <a16:colId xmlns:a16="http://schemas.microsoft.com/office/drawing/2014/main" val="605734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200" dirty="0">
                          <a:latin typeface="Century Gothic" panose="020B0502020202020204" pitchFamily="34" charset="0"/>
                        </a:rPr>
                        <a:t>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latin typeface="Century Gothic" panose="020B0502020202020204" pitchFamily="34" charset="0"/>
                        </a:rPr>
                        <a:t>Strengths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latin typeface="Century Gothic" panose="020B0502020202020204" pitchFamily="34" charset="0"/>
                        </a:rPr>
                        <a:t>Limitations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24311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entury Gothic" panose="020B0502020202020204" pitchFamily="34" charset="0"/>
                        </a:rPr>
                        <a:t>Passive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latin typeface="Century Gothic" panose="020B0502020202020204" pitchFamily="34" charset="0"/>
                        </a:rPr>
                        <a:t>Low cost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latin typeface="Century Gothic" panose="020B0502020202020204" pitchFamily="34" charset="0"/>
                        </a:rPr>
                        <a:t> Wide coverage</a:t>
                      </a:r>
                    </a:p>
                    <a:p>
                      <a:endParaRPr lang="en-US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latin typeface="Century Gothic" panose="020B0502020202020204" pitchFamily="34" charset="0"/>
                        </a:rPr>
                        <a:t>Under-reporting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latin typeface="Century Gothic" panose="020B0502020202020204" pitchFamily="34" charset="0"/>
                        </a:rPr>
                        <a:t>Reporting bias</a:t>
                      </a:r>
                    </a:p>
                    <a:p>
                      <a:endParaRPr lang="en-US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39349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entury Gothic" panose="020B0502020202020204" pitchFamily="34" charset="0"/>
                        </a:rPr>
                        <a:t>Active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it-IT" dirty="0">
                          <a:latin typeface="Century Gothic" panose="020B0502020202020204" pitchFamily="34" charset="0"/>
                        </a:rPr>
                        <a:t>Accurate incidence data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it-IT" dirty="0">
                          <a:latin typeface="Century Gothic" panose="020B0502020202020204" pitchFamily="34" charset="0"/>
                        </a:rPr>
                        <a:t>Better causality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latin typeface="Century Gothic" panose="020B0502020202020204" pitchFamily="34" charset="0"/>
                        </a:rPr>
                        <a:t>Costly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latin typeface="Century Gothic" panose="020B0502020202020204" pitchFamily="34" charset="0"/>
                        </a:rPr>
                        <a:t>Resource intensive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72961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756537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FF698D-CF4E-B3D1-0FC7-1789DEECA7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2B1CF3E8-DF9D-A3D1-54CB-03E177C856AE}"/>
              </a:ext>
            </a:extLst>
          </p:cNvPr>
          <p:cNvSpPr txBox="1"/>
          <p:nvPr/>
        </p:nvSpPr>
        <p:spPr>
          <a:xfrm>
            <a:off x="703246" y="939459"/>
            <a:ext cx="771554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300" dirty="0">
                <a:solidFill>
                  <a:srgbClr val="007E00"/>
                </a:solidFill>
                <a:latin typeface="Century Gothic" panose="020B0502020202020204" pitchFamily="34" charset="0"/>
              </a:rPr>
              <a:t>Activ</a:t>
            </a:r>
            <a:r>
              <a:rPr kumimoji="0" lang="en-US" sz="3300" b="0" i="0" u="none" strike="noStrike" kern="1200" cap="none" spc="0" normalizeH="0" baseline="0" noProof="0" dirty="0">
                <a:ln>
                  <a:noFill/>
                </a:ln>
                <a:solidFill>
                  <a:srgbClr val="007E0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e Pharmacovigilance </a:t>
            </a:r>
            <a:endParaRPr kumimoji="0" lang="en-US" sz="3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318D62D-F731-0C24-3AC2-340235F2BC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850" y="2197816"/>
            <a:ext cx="7959754" cy="3594891"/>
          </a:xfrm>
        </p:spPr>
        <p:txBody>
          <a:bodyPr>
            <a:noAutofit/>
          </a:bodyPr>
          <a:lstStyle/>
          <a:p>
            <a:r>
              <a:rPr lang="en-US" sz="2400" dirty="0">
                <a:latin typeface="Century Gothic" panose="020B0502020202020204" pitchFamily="34" charset="0"/>
              </a:rPr>
              <a:t>Active pharmacovigilance (aPV) provides an active and robust approach to reporting and quantifying the frequency and severity of expected and unanticipated ADRs among people receiving ARVs</a:t>
            </a:r>
          </a:p>
          <a:p>
            <a:r>
              <a:rPr lang="en-US" sz="2400" b="1" dirty="0">
                <a:latin typeface="Century Gothic" panose="020B0502020202020204" pitchFamily="34" charset="0"/>
              </a:rPr>
              <a:t>aPV is key for newly introduced ARVs e.g., DTG-based regimens, including Cabotegravir, Lenacapavir, and Dapivirine.</a:t>
            </a:r>
            <a:endParaRPr lang="en-GB" sz="2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821093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AFDBA2-2E84-224E-8AE6-98F3412F44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2089B201-F172-8EA5-6B53-E37D37F211FE}"/>
              </a:ext>
            </a:extLst>
          </p:cNvPr>
          <p:cNvSpPr txBox="1"/>
          <p:nvPr/>
        </p:nvSpPr>
        <p:spPr>
          <a:xfrm>
            <a:off x="638726" y="973015"/>
            <a:ext cx="807510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00" b="0" i="0" u="none" strike="noStrike" kern="1200" cap="none" spc="0" normalizeH="0" baseline="0" noProof="0" dirty="0">
                <a:ln>
                  <a:noFill/>
                </a:ln>
                <a:solidFill>
                  <a:srgbClr val="007E0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Key Principles &amp; Considerations for aPV</a:t>
            </a:r>
            <a:endParaRPr kumimoji="0" lang="en-US" sz="3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Google Shape;201;g3c255c7971e_0_257">
            <a:extLst>
              <a:ext uri="{FF2B5EF4-FFF2-40B4-BE49-F238E27FC236}">
                <a16:creationId xmlns:a16="http://schemas.microsoft.com/office/drawing/2014/main" id="{E3C0B47B-214C-6B06-5FDF-969DBE4947D7}"/>
              </a:ext>
            </a:extLst>
          </p:cNvPr>
          <p:cNvSpPr txBox="1">
            <a:spLocks/>
          </p:cNvSpPr>
          <p:nvPr/>
        </p:nvSpPr>
        <p:spPr>
          <a:xfrm>
            <a:off x="530837" y="1852488"/>
            <a:ext cx="8434659" cy="3616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•"/>
              <a:defRPr sz="2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–"/>
              <a:defRPr sz="2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–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»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It enables specific monitoring of the ADRs associated with specific ARVs as well as other factors such as drug-drug interactions and co-morbidities 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Addresses such challenges as under-reporting caused by overburdened health-care systems and healthcare workers, resource constraints, and limited laboratory capacity to identify drug reactions.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Reports both presence and absence of ADRs.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sym typeface="Century Gothic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entury Gothic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7403556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987681-E4A0-B451-A676-0408BBAB50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D17C83D1-2464-FFD5-856C-794F3BCB59A0}"/>
              </a:ext>
            </a:extLst>
          </p:cNvPr>
          <p:cNvSpPr txBox="1"/>
          <p:nvPr/>
        </p:nvSpPr>
        <p:spPr>
          <a:xfrm>
            <a:off x="638726" y="973015"/>
            <a:ext cx="807510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00" b="0" i="0" u="none" strike="noStrike" kern="1200" cap="none" spc="0" normalizeH="0" baseline="0" noProof="0" dirty="0">
                <a:ln>
                  <a:noFill/>
                </a:ln>
                <a:solidFill>
                  <a:srgbClr val="007E0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aPV and Newer Drugs</a:t>
            </a:r>
            <a:endParaRPr kumimoji="0" lang="en-US" sz="3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Google Shape;201;g3c255c7971e_0_257">
            <a:extLst>
              <a:ext uri="{FF2B5EF4-FFF2-40B4-BE49-F238E27FC236}">
                <a16:creationId xmlns:a16="http://schemas.microsoft.com/office/drawing/2014/main" id="{02B73331-9D17-E0F4-984E-80CED4344900}"/>
              </a:ext>
            </a:extLst>
          </p:cNvPr>
          <p:cNvSpPr txBox="1">
            <a:spLocks/>
          </p:cNvSpPr>
          <p:nvPr/>
        </p:nvSpPr>
        <p:spPr>
          <a:xfrm>
            <a:off x="530837" y="1852488"/>
            <a:ext cx="8434659" cy="3616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•"/>
              <a:defRPr sz="2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–"/>
              <a:defRPr sz="2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–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»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WHO recommends using aPV to monitor emerging toxicity issues and/or new ARV drugs that require robust and strengthened monitoring.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Zambia as an early adopter of newer medicines generates critically needed information on use in the general population through active pharmacovigilance monitoring: </a:t>
            </a:r>
          </a:p>
          <a:p>
            <a:pPr marL="800100" lvl="1" defTabSz="9144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Courier New" panose="02070309020205020404" pitchFamily="49" charset="0"/>
              <a:buChar char="o"/>
              <a:defRPr/>
            </a:pPr>
            <a:r>
              <a:rPr lang="en-US" sz="1800" kern="0" dirty="0">
                <a:solidFill>
                  <a:srgbClr val="000000"/>
                </a:solidFill>
              </a:rPr>
              <a:t>G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iven lack of evidence of use in pregnant women/children </a:t>
            </a:r>
          </a:p>
          <a:p>
            <a:pPr marL="800100" lvl="1" defTabSz="9144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Courier New" panose="02070309020205020404" pitchFamily="49" charset="0"/>
              <a:buChar char="o"/>
              <a:defRPr/>
            </a:pPr>
            <a:r>
              <a:rPr lang="en-US" sz="1800" kern="0" dirty="0">
                <a:solidFill>
                  <a:srgbClr val="000000"/>
                </a:solidFill>
              </a:rPr>
              <a:t>U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se in HIV-TB co-infected patients on Rifampicin-based treatment </a:t>
            </a:r>
          </a:p>
          <a:p>
            <a:pPr marL="800100" lvl="1" defTabSz="9144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Courier New" panose="02070309020205020404" pitchFamily="49" charset="0"/>
              <a:buChar char="o"/>
              <a:defRPr/>
            </a:pPr>
            <a:r>
              <a:rPr lang="en-US" sz="1800" kern="0" dirty="0">
                <a:solidFill>
                  <a:srgbClr val="000000"/>
                </a:solidFill>
              </a:rPr>
              <a:t>U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se of various PrEP products especially newly introduced.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Zambia is well positioned to establish active pharmacovigilance systems that have the potential to benefit national as well as international decision-making: remarkable interest from WHO.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sym typeface="Century Gothic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sym typeface="Century Gothic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entury Gothic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091383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CF8CAB-DC6D-6D0D-6F8A-258BA772A2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1FED23-C9E2-1E63-2F6A-7CEC08635A5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Unit 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AAC5085-DD42-AD5A-4E6C-6885B6B3E1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7280" y="3922776"/>
            <a:ext cx="7114032" cy="1618488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Century Gothic" panose="020B0502020202020204" pitchFamily="34" charset="0"/>
              </a:rPr>
              <a:t>Clinical Monitoring</a:t>
            </a:r>
          </a:p>
          <a:p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22357850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93907F-954C-C719-C276-92E23FEF10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85D32E5B-F73B-3641-FD7C-A8FD06687BAD}"/>
              </a:ext>
            </a:extLst>
          </p:cNvPr>
          <p:cNvSpPr txBox="1"/>
          <p:nvPr/>
        </p:nvSpPr>
        <p:spPr>
          <a:xfrm>
            <a:off x="638726" y="973015"/>
            <a:ext cx="807510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00" b="0" i="0" u="none" strike="noStrike" kern="1200" cap="none" spc="0" normalizeH="0" baseline="0" noProof="0" dirty="0">
                <a:ln>
                  <a:noFill/>
                </a:ln>
                <a:solidFill>
                  <a:srgbClr val="007E0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Role of aPV in New ARVs</a:t>
            </a:r>
            <a:endParaRPr kumimoji="0" lang="en-US" sz="3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Google Shape;201;g3c255c7971e_0_257">
            <a:extLst>
              <a:ext uri="{FF2B5EF4-FFF2-40B4-BE49-F238E27FC236}">
                <a16:creationId xmlns:a16="http://schemas.microsoft.com/office/drawing/2014/main" id="{49A5D4A8-E324-B7AE-BFD3-EDE022776693}"/>
              </a:ext>
            </a:extLst>
          </p:cNvPr>
          <p:cNvSpPr txBox="1">
            <a:spLocks/>
          </p:cNvSpPr>
          <p:nvPr/>
        </p:nvSpPr>
        <p:spPr>
          <a:xfrm>
            <a:off x="530837" y="1852488"/>
            <a:ext cx="8434659" cy="3616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•"/>
              <a:defRPr sz="2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–"/>
              <a:defRPr sz="2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–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»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Limited real-world data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Special populations often excluded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Identifies rare and delayed ADRs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Examples of aPV</a:t>
            </a:r>
          </a:p>
          <a:p>
            <a:pPr marL="800100" lvl="1" defTabSz="9144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Courier New" panose="02070309020205020404" pitchFamily="49" charset="0"/>
              <a:buChar char="o"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Dolutegravir and pregnancy surveillance</a:t>
            </a:r>
          </a:p>
          <a:p>
            <a:pPr marL="800100" lvl="1" defTabSz="9144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Courier New" panose="02070309020205020404" pitchFamily="49" charset="0"/>
              <a:buChar char="o"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pALD in children</a:t>
            </a:r>
          </a:p>
          <a:p>
            <a:pPr marL="800100" lvl="1" defTabSz="9144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Courier New" panose="02070309020205020404" pitchFamily="49" charset="0"/>
              <a:buChar char="o"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Tenofovir alafenamide (TAF) and weight gain issues</a:t>
            </a:r>
          </a:p>
          <a:p>
            <a:pPr marL="800100" lvl="1" defTabSz="9144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Courier New" panose="02070309020205020404" pitchFamily="49" charset="0"/>
              <a:buChar char="o"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Cabotegravir Long-acting injection</a:t>
            </a:r>
          </a:p>
          <a:p>
            <a:pPr marL="800100" lvl="1" defTabSz="9144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Courier New" panose="02070309020205020404" pitchFamily="49" charset="0"/>
              <a:buChar char="o"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Lenacapavir long-term safety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sym typeface="Century Gothic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entury Gothic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90435518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E13733-22D4-947C-3AC0-71220D5DB1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70F8CCB6-751D-96A9-C7F3-2971EF11A718}"/>
              </a:ext>
            </a:extLst>
          </p:cNvPr>
          <p:cNvSpPr txBox="1"/>
          <p:nvPr/>
        </p:nvSpPr>
        <p:spPr>
          <a:xfrm>
            <a:off x="437390" y="973015"/>
            <a:ext cx="807510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srgbClr val="007E0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Routine (Passive) Vs Active PV for ARVs</a:t>
            </a:r>
            <a:endParaRPr kumimoji="0" lang="en-US" sz="3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8C6BBF7-0BF2-2909-2C16-4B338A43D4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6563533"/>
              </p:ext>
            </p:extLst>
          </p:nvPr>
        </p:nvGraphicFramePr>
        <p:xfrm>
          <a:off x="218114" y="1806360"/>
          <a:ext cx="8850385" cy="4967838"/>
        </p:xfrm>
        <a:graphic>
          <a:graphicData uri="http://schemas.openxmlformats.org/drawingml/2006/table">
            <a:tbl>
              <a:tblPr firstRow="1" bandRow="1"/>
              <a:tblGrid>
                <a:gridCol w="3656560">
                  <a:extLst>
                    <a:ext uri="{9D8B030D-6E8A-4147-A177-3AD203B41FA5}">
                      <a16:colId xmlns:a16="http://schemas.microsoft.com/office/drawing/2014/main" val="2728381567"/>
                    </a:ext>
                  </a:extLst>
                </a:gridCol>
                <a:gridCol w="5193825">
                  <a:extLst>
                    <a:ext uri="{9D8B030D-6E8A-4147-A177-3AD203B41FA5}">
                      <a16:colId xmlns:a16="http://schemas.microsoft.com/office/drawing/2014/main" val="514419747"/>
                    </a:ext>
                  </a:extLst>
                </a:gridCol>
              </a:tblGrid>
              <a:tr h="337274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just"/>
                      <a:r>
                        <a:rPr lang="en-US" sz="155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Century Gothic" panose="020B0502020202020204" pitchFamily="34" charset="0"/>
                        </a:rPr>
                        <a:t>Passive (Routine) 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just"/>
                      <a:r>
                        <a:rPr lang="en-US" sz="1550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Century Gothic" panose="020B0502020202020204" pitchFamily="34" charset="0"/>
                        </a:rPr>
                        <a:t>Active</a:t>
                      </a:r>
                    </a:p>
                  </a:txBody>
                  <a:tcPr>
                    <a:lnL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466891"/>
                  </a:ext>
                </a:extLst>
              </a:tr>
              <a:tr h="1602649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50" kern="1200" dirty="0">
                          <a:effectLst/>
                          <a:latin typeface="Century Gothic" panose="020B0502020202020204" pitchFamily="34" charset="0"/>
                        </a:rPr>
                        <a:t>Routine monitoring of treatment-limiting ARV drug toxicities integrated into the monitoring and evaluation of national HIV treatment programs using patient monitoring tools and reporting systems </a:t>
                      </a:r>
                      <a:endParaRPr lang="en-US" sz="155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50" kern="1200" dirty="0">
                          <a:effectLst/>
                          <a:latin typeface="Century Gothic" panose="020B0502020202020204" pitchFamily="34" charset="0"/>
                        </a:rPr>
                        <a:t>Entails a system in which active measures are taken to detect the presence or absence of adverse drug reactions (ADRs) occurring during or after the exposure to a pharmaceutical product. The adverse drug reaction may be detected by interviewing patients, performing specific investigations, or by screening patient records </a:t>
                      </a:r>
                      <a:endParaRPr lang="en-US" sz="155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7929596"/>
                  </a:ext>
                </a:extLst>
              </a:tr>
              <a:tr h="580426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50" kern="1200" dirty="0">
                          <a:effectLst/>
                          <a:latin typeface="Century Gothic" panose="020B0502020202020204" pitchFamily="34" charset="0"/>
                        </a:rPr>
                        <a:t>Intended to capture ADRs for all ARVs </a:t>
                      </a:r>
                      <a:endParaRPr lang="en-US" sz="1550" kern="1200" dirty="0">
                        <a:solidFill>
                          <a:schemeClr val="dk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50" kern="1200" dirty="0">
                          <a:effectLst/>
                          <a:latin typeface="Century Gothic" panose="020B0502020202020204" pitchFamily="34" charset="0"/>
                        </a:rPr>
                        <a:t>Intended to capture both presence and absence of ADRs for selected ARVs</a:t>
                      </a:r>
                      <a:endParaRPr lang="en-US" sz="155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4330615"/>
                  </a:ext>
                </a:extLst>
              </a:tr>
              <a:tr h="580426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50" kern="1200" dirty="0">
                          <a:effectLst/>
                          <a:latin typeface="Century Gothic" panose="020B0502020202020204" pitchFamily="34" charset="0"/>
                        </a:rPr>
                        <a:t>Monitoring should occur at all ART facilities </a:t>
                      </a:r>
                      <a:endParaRPr lang="en-US" sz="1550" kern="1200" dirty="0">
                        <a:solidFill>
                          <a:schemeClr val="dk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50" kern="1200" dirty="0">
                          <a:effectLst/>
                          <a:latin typeface="Century Gothic" panose="020B0502020202020204" pitchFamily="34" charset="0"/>
                        </a:rPr>
                        <a:t>Monitoring may occur at select ART facilities rolling out newer drugs</a:t>
                      </a:r>
                      <a:endParaRPr lang="en-US" sz="155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5800286"/>
                  </a:ext>
                </a:extLst>
              </a:tr>
              <a:tr h="580426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50" kern="1200" dirty="0">
                          <a:effectLst/>
                          <a:latin typeface="Century Gothic" panose="020B0502020202020204" pitchFamily="34" charset="0"/>
                        </a:rPr>
                        <a:t>Relies on routine health-care worker systems </a:t>
                      </a:r>
                      <a:endParaRPr lang="en-US" sz="1550" kern="1200" dirty="0">
                        <a:solidFill>
                          <a:schemeClr val="dk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50" kern="1200" dirty="0">
                          <a:effectLst/>
                          <a:latin typeface="Century Gothic" panose="020B0502020202020204" pitchFamily="34" charset="0"/>
                        </a:rPr>
                        <a:t>Relies on enhanced health-care worker systems</a:t>
                      </a:r>
                      <a:endParaRPr lang="en-US" sz="155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7676801"/>
                  </a:ext>
                </a:extLst>
              </a:tr>
              <a:tr h="580426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50" kern="1200" dirty="0">
                          <a:effectLst/>
                          <a:latin typeface="Century Gothic" panose="020B0502020202020204" pitchFamily="34" charset="0"/>
                        </a:rPr>
                        <a:t>Collected data is scarcer given “passive” nature </a:t>
                      </a:r>
                      <a:endParaRPr lang="en-US" sz="1550" kern="1200" dirty="0">
                        <a:solidFill>
                          <a:schemeClr val="dk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50" kern="1200" dirty="0">
                          <a:effectLst/>
                          <a:latin typeface="Century Gothic" panose="020B0502020202020204" pitchFamily="34" charset="0"/>
                        </a:rPr>
                        <a:t>Collected data is more robust given “active” nature </a:t>
                      </a:r>
                      <a:endParaRPr lang="en-US" sz="155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1584305"/>
                  </a:ext>
                </a:extLst>
              </a:tr>
              <a:tr h="337274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50" kern="1200" dirty="0">
                          <a:effectLst/>
                          <a:latin typeface="Century Gothic" panose="020B0502020202020204" pitchFamily="34" charset="0"/>
                        </a:rPr>
                        <a:t>Less costly (per facility) than active PV </a:t>
                      </a:r>
                      <a:endParaRPr lang="en-US" sz="1550" kern="1200" dirty="0">
                        <a:solidFill>
                          <a:schemeClr val="dk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50" kern="1200" dirty="0">
                          <a:effectLst/>
                          <a:latin typeface="Century Gothic" panose="020B0502020202020204" pitchFamily="34" charset="0"/>
                        </a:rPr>
                        <a:t>More costly (per facility) than passive PV </a:t>
                      </a:r>
                      <a:endParaRPr lang="en-US" sz="155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5971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971263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9D4F1C95-35ED-44CC-9B78-59FEB6D0EED5}"/>
              </a:ext>
            </a:extLst>
          </p:cNvPr>
          <p:cNvSpPr txBox="1">
            <a:spLocks/>
          </p:cNvSpPr>
          <p:nvPr/>
        </p:nvSpPr>
        <p:spPr>
          <a:xfrm>
            <a:off x="412739" y="2668195"/>
            <a:ext cx="3176707" cy="864096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600" b="1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Reporting</a:t>
            </a:r>
          </a:p>
        </p:txBody>
      </p:sp>
      <p:pic>
        <p:nvPicPr>
          <p:cNvPr id="3" name="Content Placeholder 9">
            <a:extLst>
              <a:ext uri="{FF2B5EF4-FFF2-40B4-BE49-F238E27FC236}">
                <a16:creationId xmlns:a16="http://schemas.microsoft.com/office/drawing/2014/main" id="{7A79AED1-83E5-763A-4D2D-B6EADF1B96D3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rgbClr val="70AD47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425" y="1239322"/>
            <a:ext cx="4867836" cy="3245224"/>
          </a:xfrm>
          <a:prstGeom prst="rect">
            <a:avLst/>
          </a:prstGeom>
        </p:spPr>
      </p:pic>
      <p:pic>
        <p:nvPicPr>
          <p:cNvPr id="5" name="Picture 4" descr="Icon&#10;&#10;AI-generated content may be incorrect.">
            <a:extLst>
              <a:ext uri="{FF2B5EF4-FFF2-40B4-BE49-F238E27FC236}">
                <a16:creationId xmlns:a16="http://schemas.microsoft.com/office/drawing/2014/main" id="{F220BB04-796F-4FF2-B2D4-EBB172B93A5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584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032" y="3817390"/>
            <a:ext cx="2238375" cy="2124075"/>
          </a:xfrm>
          <a:prstGeom prst="rect">
            <a:avLst/>
          </a:prstGeom>
          <a:ln>
            <a:solidFill>
              <a:schemeClr val="bg2">
                <a:lumMod val="9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76740778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7FCBA1-C8E3-F590-E1B7-877568FC57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7693F54-ED8C-D88E-4B1A-75FF60329A19}"/>
              </a:ext>
            </a:extLst>
          </p:cNvPr>
          <p:cNvSpPr txBox="1"/>
          <p:nvPr/>
        </p:nvSpPr>
        <p:spPr>
          <a:xfrm>
            <a:off x="703246" y="939459"/>
            <a:ext cx="771554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00" b="0" i="0" u="none" strike="noStrike" kern="1200" cap="none" spc="0" normalizeH="0" baseline="0" noProof="0" dirty="0">
                <a:ln>
                  <a:noFill/>
                </a:ln>
                <a:solidFill>
                  <a:srgbClr val="007E0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Pharmacovigilance in Zambia </a:t>
            </a:r>
            <a:endParaRPr kumimoji="0" lang="en-US" sz="3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66B9FF0-8F15-4E19-3AD9-4DA02F8A64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2841409"/>
              </p:ext>
            </p:extLst>
          </p:nvPr>
        </p:nvGraphicFramePr>
        <p:xfrm>
          <a:off x="134223" y="1963799"/>
          <a:ext cx="8875553" cy="4059586"/>
        </p:xfrm>
        <a:graphic>
          <a:graphicData uri="http://schemas.openxmlformats.org/drawingml/2006/table">
            <a:tbl>
              <a:tblPr firstRow="1" bandRow="1"/>
              <a:tblGrid>
                <a:gridCol w="2290194">
                  <a:extLst>
                    <a:ext uri="{9D8B030D-6E8A-4147-A177-3AD203B41FA5}">
                      <a16:colId xmlns:a16="http://schemas.microsoft.com/office/drawing/2014/main" val="1887662190"/>
                    </a:ext>
                  </a:extLst>
                </a:gridCol>
                <a:gridCol w="6585359">
                  <a:extLst>
                    <a:ext uri="{9D8B030D-6E8A-4147-A177-3AD203B41FA5}">
                      <a16:colId xmlns:a16="http://schemas.microsoft.com/office/drawing/2014/main" val="1073790232"/>
                    </a:ext>
                  </a:extLst>
                </a:gridCol>
              </a:tblGrid>
              <a:tr h="7677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What to Report</a:t>
                      </a:r>
                      <a:endParaRPr lang="aa-ET" sz="1800" b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E0E3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Report all suspected adverse drug reactions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Report Drug Quality problems e.g., change in colour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E0E3">
                        <a:lumMod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0507146"/>
                  </a:ext>
                </a:extLst>
              </a:tr>
              <a:tr h="7677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When to Report</a:t>
                      </a:r>
                      <a:endParaRPr lang="aa-ET" sz="1800" b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E0E3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Report all suspected adverse reactions immediately after it occurs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Complete the Pharmacovigilance form while the client is still with you</a:t>
                      </a:r>
                      <a:endParaRPr lang="aa-ET" sz="1800" b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E0E3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6386668"/>
                  </a:ext>
                </a:extLst>
              </a:tr>
              <a:tr h="7677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How to Report</a:t>
                      </a:r>
                      <a:endParaRPr lang="aa-ET" sz="1800" b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E0E3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Submit the form to the District pharmacist.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The District Pharmacist should escalate the report for decision making</a:t>
                      </a:r>
                      <a:endParaRPr lang="aa-ET" sz="1800" b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E0E3">
                        <a:lumMod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299626"/>
                  </a:ext>
                </a:extLst>
              </a:tr>
              <a:tr h="10838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Actions after the Report</a:t>
                      </a:r>
                      <a:endParaRPr lang="aa-ET" sz="1800" b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E0E3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Manufacturer update the drugs profile data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Drugs quarantine if severe ADRs experienced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Batch quarantine if the report was on quality of the drugs</a:t>
                      </a:r>
                      <a:endParaRPr lang="aa-ET" sz="1800" b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E0E3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51994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358280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032F763-B9C0-ED2E-02AE-1640123E4D37}"/>
              </a:ext>
            </a:extLst>
          </p:cNvPr>
          <p:cNvSpPr txBox="1"/>
          <p:nvPr/>
        </p:nvSpPr>
        <p:spPr>
          <a:xfrm>
            <a:off x="2562837" y="899543"/>
            <a:ext cx="457200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CA" sz="3300" b="0" i="0" u="none" strike="noStrike" kern="0" cap="none" spc="0" normalizeH="0" baseline="0" noProof="0" dirty="0">
                <a:ln>
                  <a:noFill/>
                </a:ln>
                <a:solidFill>
                  <a:srgbClr val="007E00"/>
                </a:solidFill>
                <a:effectLst/>
                <a:uLnTx/>
                <a:uFillTx/>
                <a:latin typeface="Century Gothic"/>
                <a:sym typeface="Century Gothic"/>
                <a:extLst>
                  <a:ext uri="http://customooxmlschemas.google.com/">
                    <go:slidesCustomData xmlns:lc="http://schemas.openxmlformats.org/drawingml/2006/lockedCanvas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0"/>
                  </a:ext>
                </a:extLst>
              </a:rPr>
              <a:t>Who Should Report</a:t>
            </a:r>
            <a:endParaRPr lang="en-US" dirty="0"/>
          </a:p>
        </p:txBody>
      </p:sp>
      <p:sp>
        <p:nvSpPr>
          <p:cNvPr id="2" name="Google Shape;201;g3c255c7971e_0_257">
            <a:extLst>
              <a:ext uri="{FF2B5EF4-FFF2-40B4-BE49-F238E27FC236}">
                <a16:creationId xmlns:a16="http://schemas.microsoft.com/office/drawing/2014/main" id="{9CDA46D9-A30E-B625-6531-FB9C615B03EC}"/>
              </a:ext>
            </a:extLst>
          </p:cNvPr>
          <p:cNvSpPr txBox="1">
            <a:spLocks/>
          </p:cNvSpPr>
          <p:nvPr/>
        </p:nvSpPr>
        <p:spPr>
          <a:xfrm>
            <a:off x="530837" y="1852488"/>
            <a:ext cx="8434659" cy="3616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•"/>
              <a:defRPr sz="2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–"/>
              <a:defRPr sz="2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–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»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Anyone can report: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Healthcare professional (public or private facilities, public health programs, NGOs)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Non health care professionals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Recipients of care, and their caregivers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Manufacturers &amp; Marketing Authorization Holders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r>
              <a:rPr kumimoji="0" lang="en-US" sz="18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Ensure complete reports are submitted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entury Gothic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54378801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2CA535-443D-AFD2-B3E6-10AA434B64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78B83919-F259-B5B6-62C1-BE5A9FBA96EA}"/>
              </a:ext>
            </a:extLst>
          </p:cNvPr>
          <p:cNvSpPr txBox="1"/>
          <p:nvPr/>
        </p:nvSpPr>
        <p:spPr>
          <a:xfrm>
            <a:off x="1944146" y="916321"/>
            <a:ext cx="560804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3300" b="0" i="0" u="none" strike="noStrike" kern="0" cap="none" spc="0" normalizeH="0" baseline="0" noProof="0" dirty="0">
                <a:ln>
                  <a:noFill/>
                </a:ln>
                <a:solidFill>
                  <a:srgbClr val="007E00"/>
                </a:solidFill>
                <a:effectLst/>
                <a:uLnTx/>
                <a:uFillTx/>
                <a:latin typeface="Century Gothic"/>
                <a:ea typeface="+mn-ea"/>
                <a:cs typeface="+mn-cs"/>
                <a:sym typeface="Century Gothic"/>
                <a:extLst>
                  <a:ext uri="http://customooxmlschemas.google.com/">
                    <go:slidesCustomData xmlns:lc="http://schemas.openxmlformats.org/drawingml/2006/lockedCanvas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0"/>
                  </a:ext>
                </a:extLst>
              </a:rPr>
              <a:t>What Should be Reported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" name="Google Shape;201;g3c255c7971e_0_257">
            <a:extLst>
              <a:ext uri="{FF2B5EF4-FFF2-40B4-BE49-F238E27FC236}">
                <a16:creationId xmlns:a16="http://schemas.microsoft.com/office/drawing/2014/main" id="{2F5D59A4-7B5F-D64A-B93E-198D58A13361}"/>
              </a:ext>
            </a:extLst>
          </p:cNvPr>
          <p:cNvSpPr txBox="1">
            <a:spLocks/>
          </p:cNvSpPr>
          <p:nvPr/>
        </p:nvSpPr>
        <p:spPr>
          <a:xfrm>
            <a:off x="530836" y="1961545"/>
            <a:ext cx="8434659" cy="24594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•"/>
              <a:defRPr sz="2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–"/>
              <a:defRPr sz="2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–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»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None/>
              <a:tabLst/>
              <a:defRPr/>
            </a:pPr>
            <a:r>
              <a:rPr kumimoji="0" lang="en-US" sz="2200" b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All medicines related problems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r>
              <a:rPr kumimoji="0" lang="en-US" sz="2200" b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Side Effects, ADRs, AEFI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r>
              <a:rPr kumimoji="0" lang="en-US" sz="2200" b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Product Quality Problems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r>
              <a:rPr kumimoji="0" lang="en-US" sz="22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Our reporting ensures that safe, quality and efficacious medicines are available on the market for us all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None/>
              <a:tabLst/>
              <a:defRPr/>
            </a:pPr>
            <a:endParaRPr kumimoji="0" lang="en-US" sz="2200" b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sym typeface="Century Gothic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entury Gothic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sym typeface="Century Gothic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323ADA-F5EF-7BD3-C32B-7734FF787F64}"/>
              </a:ext>
            </a:extLst>
          </p:cNvPr>
          <p:cNvSpPr txBox="1"/>
          <p:nvPr/>
        </p:nvSpPr>
        <p:spPr>
          <a:xfrm>
            <a:off x="2193721" y="5179904"/>
            <a:ext cx="5129868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None/>
              <a:tabLst/>
              <a:defRPr/>
            </a:pPr>
            <a:r>
              <a:rPr kumimoji="0" lang="en-US" sz="2500" b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My report counts! Your report counts! Our reports count!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endParaRPr kumimoji="0" lang="en-US" sz="1400" b="0" i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7807854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D67AD1-F1B6-2283-0391-8C5DD6FF2B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6A104FC0-4A39-0E95-D388-702EC391D941}"/>
              </a:ext>
            </a:extLst>
          </p:cNvPr>
          <p:cNvSpPr txBox="1">
            <a:spLocks/>
          </p:cNvSpPr>
          <p:nvPr/>
        </p:nvSpPr>
        <p:spPr>
          <a:xfrm>
            <a:off x="412739" y="2668195"/>
            <a:ext cx="3176707" cy="864096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850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Reporting Tools</a:t>
            </a:r>
          </a:p>
        </p:txBody>
      </p:sp>
      <p:pic>
        <p:nvPicPr>
          <p:cNvPr id="3" name="Content Placeholder 9">
            <a:extLst>
              <a:ext uri="{FF2B5EF4-FFF2-40B4-BE49-F238E27FC236}">
                <a16:creationId xmlns:a16="http://schemas.microsoft.com/office/drawing/2014/main" id="{EA690E71-ABE6-38D2-3960-F753F25447FF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rgbClr val="70AD47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425" y="1239322"/>
            <a:ext cx="4867836" cy="3245224"/>
          </a:xfrm>
          <a:prstGeom prst="rect">
            <a:avLst/>
          </a:prstGeom>
        </p:spPr>
      </p:pic>
      <p:pic>
        <p:nvPicPr>
          <p:cNvPr id="5" name="Picture 4" descr="Icon&#10;&#10;AI-generated content may be incorrect.">
            <a:extLst>
              <a:ext uri="{FF2B5EF4-FFF2-40B4-BE49-F238E27FC236}">
                <a16:creationId xmlns:a16="http://schemas.microsoft.com/office/drawing/2014/main" id="{2900B44D-1C6C-2159-2291-A842EEF4C51B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584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032" y="3817390"/>
            <a:ext cx="2238375" cy="2124075"/>
          </a:xfrm>
          <a:prstGeom prst="rect">
            <a:avLst/>
          </a:prstGeom>
          <a:ln>
            <a:solidFill>
              <a:schemeClr val="bg2">
                <a:lumMod val="9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39421020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FA647F-BB93-C1F6-C956-49FB236222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8705899-EC1C-56E6-25A6-476468DB29FB}"/>
              </a:ext>
            </a:extLst>
          </p:cNvPr>
          <p:cNvSpPr txBox="1"/>
          <p:nvPr/>
        </p:nvSpPr>
        <p:spPr>
          <a:xfrm>
            <a:off x="1119931" y="956237"/>
            <a:ext cx="6639886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sz="3300" b="0" i="0" u="none" strike="noStrike" kern="1200" cap="none" spc="0" normalizeH="0" baseline="0" noProof="0" dirty="0">
                <a:ln>
                  <a:noFill/>
                </a:ln>
                <a:solidFill>
                  <a:srgbClr val="007E0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Pharmacovigilance Forms</a:t>
            </a:r>
            <a:endParaRPr lang="en-US" sz="33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7E4867F-0CC1-50C3-B0BF-13DAB80EA5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2825" t="12303" r="18125" b="3254"/>
          <a:stretch/>
        </p:blipFill>
        <p:spPr>
          <a:xfrm>
            <a:off x="1103008" y="2245279"/>
            <a:ext cx="3141220" cy="440718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BC57E1E-9FD0-05B0-9A95-96E03088F1D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3925" t="11132" r="18125" b="6745"/>
          <a:stretch/>
        </p:blipFill>
        <p:spPr>
          <a:xfrm>
            <a:off x="4678731" y="2245279"/>
            <a:ext cx="3141221" cy="440718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8" name="Title 3">
            <a:extLst>
              <a:ext uri="{FF2B5EF4-FFF2-40B4-BE49-F238E27FC236}">
                <a16:creationId xmlns:a16="http://schemas.microsoft.com/office/drawing/2014/main" id="{4EA648F6-A3AD-ABBA-711D-A410E3C7727B}"/>
              </a:ext>
            </a:extLst>
          </p:cNvPr>
          <p:cNvSpPr txBox="1">
            <a:spLocks/>
          </p:cNvSpPr>
          <p:nvPr/>
        </p:nvSpPr>
        <p:spPr>
          <a:xfrm>
            <a:off x="4785462" y="1805755"/>
            <a:ext cx="2927758" cy="378042"/>
          </a:xfrm>
          <a:prstGeom prst="rect">
            <a:avLst/>
          </a:prstGeom>
          <a:solidFill>
            <a:srgbClr val="00B050"/>
          </a:solidFill>
          <a:ln w="12700" cap="flat" cmpd="sng" algn="ctr">
            <a:solidFill>
              <a:srgbClr val="00B050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000" b="1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AEFI Report Form</a:t>
            </a:r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3DB49165-6DAF-8C3A-13C0-29960464EB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9975" y="1805755"/>
            <a:ext cx="3074253" cy="37804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r>
              <a:rPr lang="en-GB" sz="1800" b="1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ADR/ME/PQP Report Form</a:t>
            </a:r>
          </a:p>
        </p:txBody>
      </p:sp>
    </p:spTree>
    <p:extLst>
      <p:ext uri="{BB962C8B-B14F-4D97-AF65-F5344CB8AC3E}">
        <p14:creationId xmlns:p14="http://schemas.microsoft.com/office/powerpoint/2010/main" val="389858947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A12949-C4B2-AEAC-0C73-439BFC6EBC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6A08D2E5-C9AC-0723-A59A-902D8D4096B7}"/>
              </a:ext>
            </a:extLst>
          </p:cNvPr>
          <p:cNvSpPr txBox="1"/>
          <p:nvPr/>
        </p:nvSpPr>
        <p:spPr>
          <a:xfrm>
            <a:off x="1541038" y="918263"/>
            <a:ext cx="6061924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00" b="0" i="0" u="none" strike="noStrike" kern="1200" cap="none" spc="0" normalizeH="0" baseline="0" noProof="0" dirty="0">
                <a:ln>
                  <a:noFill/>
                </a:ln>
                <a:solidFill>
                  <a:srgbClr val="007E0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Web-based Reporting Form</a:t>
            </a:r>
            <a:endParaRPr kumimoji="0" lang="en-US" sz="3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DF9DAA1-3F1A-0641-C8EF-E1108413963E}"/>
              </a:ext>
            </a:extLst>
          </p:cNvPr>
          <p:cNvSpPr txBox="1">
            <a:spLocks/>
          </p:cNvSpPr>
          <p:nvPr/>
        </p:nvSpPr>
        <p:spPr>
          <a:xfrm>
            <a:off x="989284" y="3233020"/>
            <a:ext cx="1271840" cy="3554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>
                <a:latin typeface="Century Gothic" panose="020B0502020202020204" pitchFamily="34" charset="0"/>
              </a:rPr>
              <a:t>Scan QR</a:t>
            </a:r>
          </a:p>
        </p:txBody>
      </p:sp>
      <p:pic>
        <p:nvPicPr>
          <p:cNvPr id="6" name="Picture 5" descr="Side Effects eReporting QR">
            <a:extLst>
              <a:ext uri="{FF2B5EF4-FFF2-40B4-BE49-F238E27FC236}">
                <a16:creationId xmlns:a16="http://schemas.microsoft.com/office/drawing/2014/main" id="{75484DDB-DD50-B449-F3CF-4E5A42F3365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445" y="3648076"/>
            <a:ext cx="1372472" cy="123431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6EEE146-4393-41B9-6A97-F416616289A7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9" r="69450" b="35739"/>
          <a:stretch/>
        </p:blipFill>
        <p:spPr>
          <a:xfrm>
            <a:off x="2558641" y="1996580"/>
            <a:ext cx="5721292" cy="38589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5A25977-C0F5-F1D4-6879-860D3951D3C3}"/>
              </a:ext>
            </a:extLst>
          </p:cNvPr>
          <p:cNvSpPr txBox="1"/>
          <p:nvPr/>
        </p:nvSpPr>
        <p:spPr>
          <a:xfrm>
            <a:off x="2988662" y="6012000"/>
            <a:ext cx="532700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>
                <a:latin typeface="Century Gothic" panose="020B0502020202020204" pitchFamily="34" charset="0"/>
              </a:rPr>
              <a:t>Website: </a:t>
            </a:r>
            <a:r>
              <a:rPr lang="en-US" sz="2200" u="sng" dirty="0">
                <a:latin typeface="Century Gothic" panose="020B0502020202020204" pitchFamily="34" charset="0"/>
                <a:hlinkClick r:id="rId4"/>
              </a:rPr>
              <a:t>www.zamra.co.zm</a:t>
            </a:r>
            <a:br>
              <a:rPr lang="en-US" sz="1800" dirty="0">
                <a:latin typeface="Aptos" panose="020B0004020202020204" pitchFamily="34" charset="0"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09183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F42D4C-B538-274C-07C9-FBA99FD64D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3C05144-FB9C-3164-5188-32CB81859BCC}"/>
              </a:ext>
            </a:extLst>
          </p:cNvPr>
          <p:cNvSpPr txBox="1"/>
          <p:nvPr/>
        </p:nvSpPr>
        <p:spPr>
          <a:xfrm>
            <a:off x="747478" y="954869"/>
            <a:ext cx="7813862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300" dirty="0">
                <a:solidFill>
                  <a:srgbClr val="007E00"/>
                </a:solidFill>
                <a:latin typeface="Century Gothic" panose="020B0502020202020204" pitchFamily="34" charset="0"/>
              </a:rPr>
              <a:t>REDCAP and SmartCare aPV Module</a:t>
            </a:r>
            <a:endParaRPr kumimoji="0" lang="en-US" sz="3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6722F5B-F3F7-9DBC-2FBB-33EAC679BF62}"/>
              </a:ext>
            </a:extLst>
          </p:cNvPr>
          <p:cNvSpPr txBox="1">
            <a:spLocks/>
          </p:cNvSpPr>
          <p:nvPr/>
        </p:nvSpPr>
        <p:spPr>
          <a:xfrm>
            <a:off x="989947" y="1862651"/>
            <a:ext cx="3339128" cy="378042"/>
          </a:xfrm>
          <a:prstGeom prst="rect">
            <a:avLst/>
          </a:prstGeom>
          <a:solidFill>
            <a:srgbClr val="00B050"/>
          </a:solidFill>
          <a:ln w="19050" cap="flat" cmpd="sng" algn="ctr">
            <a:solidFill>
              <a:srgbClr val="00B050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200" b="1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REDCap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21D688B-D3E7-70C3-39E8-8CDEA743F1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309" t="12500" r="18116" b="3802"/>
          <a:stretch/>
        </p:blipFill>
        <p:spPr>
          <a:xfrm>
            <a:off x="577231" y="2316431"/>
            <a:ext cx="4342154" cy="4371578"/>
          </a:xfrm>
          <a:prstGeom prst="rect">
            <a:avLst/>
          </a:prstGeom>
        </p:spPr>
      </p:pic>
      <p:sp>
        <p:nvSpPr>
          <p:cNvPr id="11" name="Title 3">
            <a:extLst>
              <a:ext uri="{FF2B5EF4-FFF2-40B4-BE49-F238E27FC236}">
                <a16:creationId xmlns:a16="http://schemas.microsoft.com/office/drawing/2014/main" id="{9CEF7E27-1E48-845A-740D-34B6B2606443}"/>
              </a:ext>
            </a:extLst>
          </p:cNvPr>
          <p:cNvSpPr txBox="1">
            <a:spLocks/>
          </p:cNvSpPr>
          <p:nvPr/>
        </p:nvSpPr>
        <p:spPr>
          <a:xfrm>
            <a:off x="5382373" y="1857627"/>
            <a:ext cx="3178967" cy="378042"/>
          </a:xfrm>
          <a:prstGeom prst="rect">
            <a:avLst/>
          </a:pr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SmartCare aPV Module</a:t>
            </a:r>
          </a:p>
        </p:txBody>
      </p:sp>
      <p:pic>
        <p:nvPicPr>
          <p:cNvPr id="12" name="Graphic 6" descr="Computer">
            <a:extLst>
              <a:ext uri="{FF2B5EF4-FFF2-40B4-BE49-F238E27FC236}">
                <a16:creationId xmlns:a16="http://schemas.microsoft.com/office/drawing/2014/main" id="{299D9717-A23A-1806-9E05-BE20529713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37597" y="2240694"/>
            <a:ext cx="834128" cy="963333"/>
          </a:xfrm>
          <a:prstGeom prst="rect">
            <a:avLst/>
          </a:prstGeom>
        </p:spPr>
      </p:pic>
      <p:sp>
        <p:nvSpPr>
          <p:cNvPr id="13" name="TextBox 32">
            <a:extLst>
              <a:ext uri="{FF2B5EF4-FFF2-40B4-BE49-F238E27FC236}">
                <a16:creationId xmlns:a16="http://schemas.microsoft.com/office/drawing/2014/main" id="{62F15973-A537-04DA-6637-8D6E027BF261}"/>
              </a:ext>
            </a:extLst>
          </p:cNvPr>
          <p:cNvSpPr txBox="1"/>
          <p:nvPr/>
        </p:nvSpPr>
        <p:spPr>
          <a:xfrm>
            <a:off x="5382373" y="3153845"/>
            <a:ext cx="3188825" cy="3534164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noAutofit/>
          </a:bodyPr>
          <a:lstStyle/>
          <a:p>
            <a:pPr>
              <a:buClrTx/>
              <a:defRPr/>
            </a:pPr>
            <a:r>
              <a:rPr lang="en-US" sz="2100" b="1" kern="1200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SmartCare</a:t>
            </a:r>
          </a:p>
          <a:p>
            <a:pPr marL="190500" indent="-190500">
              <a:buClrTx/>
              <a:buFont typeface="Arial" panose="020B0604020202020204" pitchFamily="34" charset="0"/>
              <a:buChar char="•"/>
              <a:defRPr/>
            </a:pPr>
            <a:r>
              <a:rPr lang="en-US" sz="2100" kern="1200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aPV module installed</a:t>
            </a:r>
          </a:p>
          <a:p>
            <a:pPr marL="190500" indent="-190500">
              <a:buClrTx/>
              <a:buFont typeface="Arial" panose="020B0604020202020204" pitchFamily="34" charset="0"/>
              <a:buChar char="•"/>
              <a:defRPr/>
            </a:pPr>
            <a:r>
              <a:rPr lang="en-US" sz="2100" kern="1200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Generate Case Form</a:t>
            </a:r>
          </a:p>
          <a:p>
            <a:pPr marL="190500" indent="-190500">
              <a:buClrTx/>
              <a:buFont typeface="Arial" panose="020B0604020202020204" pitchFamily="34" charset="0"/>
              <a:buChar char="•"/>
              <a:defRPr/>
            </a:pPr>
            <a:r>
              <a:rPr lang="en-US" sz="2100" kern="1200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Participants get enrolled in aPV</a:t>
            </a:r>
          </a:p>
          <a:p>
            <a:pPr marL="190500" indent="-190500">
              <a:buClrTx/>
              <a:buFont typeface="Arial" panose="020B0604020202020204" pitchFamily="34" charset="0"/>
              <a:buChar char="•"/>
              <a:defRPr/>
            </a:pPr>
            <a:r>
              <a:rPr lang="en-US" sz="2100" kern="1200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Case Form filled at each review</a:t>
            </a:r>
          </a:p>
          <a:p>
            <a:pPr marL="190500" indent="-190500">
              <a:buClrTx/>
              <a:buFont typeface="Arial" panose="020B0604020202020204" pitchFamily="34" charset="0"/>
              <a:buChar char="•"/>
              <a:defRPr/>
            </a:pPr>
            <a:r>
              <a:rPr lang="en-US" sz="2100" kern="1200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Pop-up for an aPV Case Form at each visit for eligible ROC </a:t>
            </a:r>
          </a:p>
          <a:p>
            <a:pPr algn="ctr">
              <a:buClrTx/>
              <a:defRPr/>
            </a:pPr>
            <a:endParaRPr lang="en-US" sz="2200" kern="1200" dirty="0">
              <a:latin typeface="Aptos" panose="020B000402020202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16428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88A871-2D35-253B-978E-742A632CBB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4204CD-AEFF-38BC-B59A-081D391824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679513"/>
            <a:ext cx="7772400" cy="728663"/>
          </a:xfrm>
        </p:spPr>
        <p:txBody>
          <a:bodyPr/>
          <a:lstStyle/>
          <a:p>
            <a:r>
              <a:rPr lang="en-US" sz="3300" dirty="0">
                <a:solidFill>
                  <a:schemeClr val="accent3"/>
                </a:solidFill>
                <a:latin typeface="Century Gothic" panose="020B0502020202020204" pitchFamily="34" charset="0"/>
              </a:rPr>
              <a:t>Unit 1 Learning Objectives</a:t>
            </a:r>
          </a:p>
        </p:txBody>
      </p:sp>
      <p:grpSp>
        <p:nvGrpSpPr>
          <p:cNvPr id="6" name="Google Shape;128;g3c251c46353_0_71">
            <a:extLst>
              <a:ext uri="{FF2B5EF4-FFF2-40B4-BE49-F238E27FC236}">
                <a16:creationId xmlns:a16="http://schemas.microsoft.com/office/drawing/2014/main" id="{768206CB-0DE3-BD04-6D21-13D1EAB4830D}"/>
              </a:ext>
            </a:extLst>
          </p:cNvPr>
          <p:cNvGrpSpPr/>
          <p:nvPr/>
        </p:nvGrpSpPr>
        <p:grpSpPr>
          <a:xfrm>
            <a:off x="1334481" y="2103957"/>
            <a:ext cx="7056062" cy="3579692"/>
            <a:chOff x="63" y="407517"/>
            <a:chExt cx="10473207" cy="4772923"/>
          </a:xfrm>
        </p:grpSpPr>
        <p:sp>
          <p:nvSpPr>
            <p:cNvPr id="7" name="Google Shape;129;g3c251c46353_0_71">
              <a:extLst>
                <a:ext uri="{FF2B5EF4-FFF2-40B4-BE49-F238E27FC236}">
                  <a16:creationId xmlns:a16="http://schemas.microsoft.com/office/drawing/2014/main" id="{5E29434C-C54C-E7B3-96FE-3BAB9171CEB1}"/>
                </a:ext>
              </a:extLst>
            </p:cNvPr>
            <p:cNvSpPr/>
            <p:nvPr/>
          </p:nvSpPr>
          <p:spPr>
            <a:xfrm>
              <a:off x="1328370" y="407523"/>
              <a:ext cx="9144900" cy="4233600"/>
            </a:xfrm>
            <a:prstGeom prst="rect">
              <a:avLst/>
            </a:prstGeom>
            <a:solidFill>
              <a:srgbClr val="FFFFFF">
                <a:alpha val="89020"/>
              </a:srgbClr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>
                <a:buSzPts val="1800"/>
              </a:pPr>
              <a:endParaRPr sz="1350" dirty="0"/>
            </a:p>
          </p:txBody>
        </p:sp>
        <p:sp>
          <p:nvSpPr>
            <p:cNvPr id="8" name="Google Shape;130;g3c251c46353_0_71">
              <a:extLst>
                <a:ext uri="{FF2B5EF4-FFF2-40B4-BE49-F238E27FC236}">
                  <a16:creationId xmlns:a16="http://schemas.microsoft.com/office/drawing/2014/main" id="{061F8F37-E9BB-8E3E-4F59-EC2E6D1108DA}"/>
                </a:ext>
              </a:extLst>
            </p:cNvPr>
            <p:cNvSpPr txBox="1"/>
            <p:nvPr/>
          </p:nvSpPr>
          <p:spPr>
            <a:xfrm>
              <a:off x="63" y="946840"/>
              <a:ext cx="9144900" cy="423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32313" tIns="328031" rIns="532313" bIns="112013" anchor="t" anchorCtr="0">
              <a:noAutofit/>
            </a:bodyPr>
            <a:lstStyle/>
            <a:p>
              <a:pPr marL="371475" indent="-285750">
                <a:buClr>
                  <a:schemeClr val="dk1"/>
                </a:buClr>
                <a:buSzPts val="1800"/>
                <a:buFont typeface="Arial" panose="020B0604020202020204" pitchFamily="34" charset="0"/>
                <a:buChar char="•"/>
              </a:pPr>
              <a:r>
                <a:rPr lang="en-US" sz="1600" dirty="0">
                  <a:latin typeface="Century Gothic"/>
                  <a:ea typeface="Century Gothic"/>
                  <a:cs typeface="Century Gothic"/>
                  <a:sym typeface="Century Gothic"/>
                </a:rPr>
                <a:t>The clinical monitoring of client on pre-exposure prophylaxis </a:t>
              </a:r>
            </a:p>
            <a:p>
              <a:pPr marL="371475" indent="-285750">
                <a:buClr>
                  <a:schemeClr val="dk1"/>
                </a:buClr>
                <a:buSzPts val="1800"/>
                <a:buFont typeface="Arial" panose="020B0604020202020204" pitchFamily="34" charset="0"/>
                <a:buChar char="•"/>
              </a:pPr>
              <a:r>
                <a:rPr lang="en-US" sz="1600" dirty="0">
                  <a:latin typeface="Century Gothic"/>
                  <a:ea typeface="Century Gothic"/>
                  <a:cs typeface="Century Gothic"/>
                  <a:sym typeface="Century Gothic"/>
                </a:rPr>
                <a:t>Pre-exposure prophylaxis clinical monitoring checklist</a:t>
              </a:r>
            </a:p>
          </p:txBody>
        </p:sp>
        <p:sp>
          <p:nvSpPr>
            <p:cNvPr id="9" name="Google Shape;131;g3c251c46353_0_71">
              <a:extLst>
                <a:ext uri="{FF2B5EF4-FFF2-40B4-BE49-F238E27FC236}">
                  <a16:creationId xmlns:a16="http://schemas.microsoft.com/office/drawing/2014/main" id="{1619E6B3-B8DE-F019-BFF7-1CC58558DD40}"/>
                </a:ext>
              </a:extLst>
            </p:cNvPr>
            <p:cNvSpPr txBox="1"/>
            <p:nvPr/>
          </p:nvSpPr>
          <p:spPr>
            <a:xfrm>
              <a:off x="388915" y="407517"/>
              <a:ext cx="7647600" cy="786300"/>
            </a:xfrm>
            <a:prstGeom prst="rect">
              <a:avLst/>
            </a:prstGeom>
            <a:solidFill>
              <a:srgbClr val="008E40"/>
            </a:solidFill>
            <a:ln>
              <a:noFill/>
            </a:ln>
          </p:spPr>
          <p:txBody>
            <a:bodyPr spcFirstLastPara="1" wrap="square" lIns="181463" tIns="0" rIns="181463" bIns="0" anchor="ctr" anchorCtr="0">
              <a:noAutofit/>
            </a:bodyPr>
            <a:lstStyle/>
            <a:p>
              <a:pPr>
                <a:lnSpc>
                  <a:spcPct val="90000"/>
                </a:lnSpc>
                <a:buClr>
                  <a:srgbClr val="FFFFFF"/>
                </a:buClr>
                <a:buSzPts val="2000"/>
              </a:pPr>
              <a:r>
                <a:rPr lang="en-US" sz="2000" dirty="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After completing unit 1, participants will be able to describe:​</a:t>
              </a:r>
              <a:endParaRPr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101100176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20DA61-450E-697B-7DC7-112A7F090E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5101F730-9755-B1A0-598D-8CA1C52B5440}"/>
              </a:ext>
            </a:extLst>
          </p:cNvPr>
          <p:cNvSpPr txBox="1"/>
          <p:nvPr/>
        </p:nvSpPr>
        <p:spPr>
          <a:xfrm>
            <a:off x="1541038" y="918263"/>
            <a:ext cx="6061924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00" b="0" i="0" u="none" strike="noStrike" kern="1200" cap="none" spc="0" normalizeH="0" baseline="0" noProof="0" dirty="0">
                <a:ln>
                  <a:noFill/>
                </a:ln>
                <a:solidFill>
                  <a:srgbClr val="007E0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aPV Case Form</a:t>
            </a:r>
            <a:endParaRPr kumimoji="0" lang="en-US" sz="3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4" name="Content Placeholder 5">
            <a:extLst>
              <a:ext uri="{FF2B5EF4-FFF2-40B4-BE49-F238E27FC236}">
                <a16:creationId xmlns:a16="http://schemas.microsoft.com/office/drawing/2014/main" id="{A1B55C33-64B3-B131-EC84-19EB89CF27A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696" t="9883" r="32020" b="9304"/>
          <a:stretch/>
        </p:blipFill>
        <p:spPr>
          <a:xfrm>
            <a:off x="1253213" y="1933646"/>
            <a:ext cx="3318787" cy="463898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FC9636E-22C1-04FA-374A-567331EAA4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2321" y="2034537"/>
            <a:ext cx="3318787" cy="4603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26675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FF489-2830-683F-EFC9-F176C1297D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B33FFF9-1B53-7391-32A3-E7E5E33480FF}"/>
              </a:ext>
            </a:extLst>
          </p:cNvPr>
          <p:cNvSpPr txBox="1"/>
          <p:nvPr/>
        </p:nvSpPr>
        <p:spPr>
          <a:xfrm>
            <a:off x="947955" y="555593"/>
            <a:ext cx="7063531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300" kern="0" dirty="0">
                <a:solidFill>
                  <a:srgbClr val="007E00"/>
                </a:solidFill>
                <a:latin typeface="Century Gothic"/>
                <a:sym typeface="Century Gothic"/>
                <a:extLst>
                  <a:ext uri="http://customooxmlschemas.google.com/">
                    <go:slidesCustomData xmlns:lc="http://schemas.openxmlformats.org/drawingml/2006/lockedCanvas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0"/>
                  </a:ext>
                </a:extLst>
              </a:rPr>
              <a:t>Thalidomide tragedy should </a:t>
            </a:r>
            <a:r>
              <a:rPr lang="en-US" sz="3300" b="1" u="sng" kern="0" dirty="0">
                <a:solidFill>
                  <a:srgbClr val="007E00"/>
                </a:solidFill>
                <a:latin typeface="Century Gothic"/>
                <a:sym typeface="Century Gothic"/>
                <a:extLst>
                  <a:ext uri="http://customooxmlschemas.google.com/">
                    <go:slidesCustomData xmlns:lc="http://schemas.openxmlformats.org/drawingml/2006/lockedCanvas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0"/>
                  </a:ext>
                </a:extLst>
              </a:rPr>
              <a:t>never</a:t>
            </a:r>
            <a:r>
              <a:rPr lang="en-US" sz="3300" kern="0" dirty="0">
                <a:solidFill>
                  <a:srgbClr val="007E00"/>
                </a:solidFill>
                <a:latin typeface="Century Gothic"/>
                <a:sym typeface="Century Gothic"/>
                <a:extLst>
                  <a:ext uri="http://customooxmlschemas.google.com/">
                    <go:slidesCustomData xmlns:lc="http://schemas.openxmlformats.org/drawingml/2006/lockedCanvas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0"/>
                  </a:ext>
                </a:extLst>
              </a:rPr>
              <a:t> be repeated!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B2571C-DFC4-59A9-F3FE-DD046CDED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8215" y="2133179"/>
            <a:ext cx="3945672" cy="4169228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800" b="1" i="1" dirty="0">
                <a:latin typeface="Century Gothic" panose="020B0502020202020204" pitchFamily="34" charset="0"/>
              </a:rPr>
              <a:t>“Those who cannot learn from history are doomed to repeat it” – George Santayana.</a:t>
            </a:r>
          </a:p>
          <a:p>
            <a:pPr marL="0" indent="0" algn="just"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800" b="1" i="1" dirty="0">
                <a:latin typeface="Century Gothic" panose="020B0502020202020204" pitchFamily="34" charset="0"/>
              </a:rPr>
              <a:t> </a:t>
            </a:r>
          </a:p>
          <a:p>
            <a:pPr marL="0" indent="0" algn="ctr"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800" b="1" i="1" dirty="0">
                <a:solidFill>
                  <a:srgbClr val="FF0000"/>
                </a:solidFill>
                <a:latin typeface="Century Gothic" panose="020B0502020202020204" pitchFamily="34" charset="0"/>
              </a:rPr>
              <a:t>Simply put; Ignoring history’s lessons, or mistakes leads to their inevitable recurrence. </a:t>
            </a:r>
            <a:endParaRPr lang="en-GB" sz="2800" b="1" i="1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AABB40D-2D97-E1E2-A21B-48263E1475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1209" y="2411141"/>
            <a:ext cx="2271220" cy="3613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62482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6AD011-8A44-A226-9070-129B0CB70D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0665348C-03EA-C07F-0EF0-2C2BE26817DB}"/>
              </a:ext>
            </a:extLst>
          </p:cNvPr>
          <p:cNvSpPr txBox="1"/>
          <p:nvPr/>
        </p:nvSpPr>
        <p:spPr>
          <a:xfrm>
            <a:off x="788565" y="553565"/>
            <a:ext cx="7566869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00" b="0" i="0" u="none" strike="noStrike" kern="1200" cap="none" spc="0" normalizeH="0" baseline="0" noProof="0" dirty="0">
                <a:ln>
                  <a:noFill/>
                </a:ln>
                <a:solidFill>
                  <a:srgbClr val="007E0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Where to Send Pharmacovigilance Reports</a:t>
            </a:r>
            <a:endParaRPr kumimoji="0" lang="en-US" sz="3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5F8CAF6A-3316-2D9C-D4C9-9C9624B7B3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8213" y="2135207"/>
            <a:ext cx="8327571" cy="41692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b="1" dirty="0">
                <a:latin typeface="Century Gothic" panose="020B0502020202020204" pitchFamily="34" charset="0"/>
              </a:rPr>
              <a:t>Send scanned paper reports to: </a:t>
            </a:r>
          </a:p>
          <a:p>
            <a:pPr marL="289322" indent="-289322">
              <a:buAutoNum type="arabicPeriod"/>
            </a:pPr>
            <a:r>
              <a:rPr lang="en-GB" sz="2400" b="1" dirty="0">
                <a:latin typeface="Century Gothic" panose="020B0502020202020204" pitchFamily="34" charset="0"/>
              </a:rPr>
              <a:t>The Email </a:t>
            </a:r>
            <a:r>
              <a:rPr lang="en-GB" sz="2400" dirty="0">
                <a:latin typeface="Century Gothic" panose="020B0502020202020204" pitchFamily="34" charset="0"/>
                <a:hlinkClick r:id="rId2"/>
              </a:rPr>
              <a:t>npvu@zamra.co.zm</a:t>
            </a:r>
            <a:r>
              <a:rPr lang="en-GB" sz="2400" dirty="0">
                <a:latin typeface="Century Gothic" panose="020B0502020202020204" pitchFamily="34" charset="0"/>
              </a:rPr>
              <a:t> / </a:t>
            </a:r>
            <a:r>
              <a:rPr lang="en-GB" sz="2400" u="sng" dirty="0">
                <a:latin typeface="Century Gothic" panose="020B0502020202020204" pitchFamily="34" charset="0"/>
                <a:hlinkClick r:id="rId3"/>
              </a:rPr>
              <a:t>pharmacy@zamra.co.zm</a:t>
            </a:r>
            <a:r>
              <a:rPr lang="en-GB" sz="2400" dirty="0">
                <a:latin typeface="Century Gothic" panose="020B0502020202020204" pitchFamily="34" charset="0"/>
              </a:rPr>
              <a:t> or</a:t>
            </a:r>
          </a:p>
          <a:p>
            <a:pPr marL="289322" indent="-289322">
              <a:buAutoNum type="arabicPeriod"/>
            </a:pPr>
            <a:r>
              <a:rPr lang="en-GB" sz="2400" b="1" dirty="0">
                <a:latin typeface="Century Gothic" panose="020B0502020202020204" pitchFamily="34" charset="0"/>
              </a:rPr>
              <a:t>WhatsApp: </a:t>
            </a:r>
            <a:r>
              <a:rPr lang="en-GB" sz="2400" dirty="0">
                <a:latin typeface="Century Gothic" panose="020B0502020202020204" pitchFamily="34" charset="0"/>
              </a:rPr>
              <a:t>+260 956 521094 </a:t>
            </a:r>
          </a:p>
          <a:p>
            <a:pPr marL="289322" indent="-289322">
              <a:spcAft>
                <a:spcPts val="1200"/>
              </a:spcAft>
              <a:buAutoNum type="arabicPeriod"/>
            </a:pPr>
            <a:r>
              <a:rPr lang="en-GB" sz="2400" dirty="0">
                <a:latin typeface="Century Gothic" panose="020B0502020202020204" pitchFamily="34" charset="0"/>
              </a:rPr>
              <a:t>Should also use MoH available tools for aPV</a:t>
            </a:r>
          </a:p>
          <a:p>
            <a:pPr marL="0" indent="0">
              <a:spcAft>
                <a:spcPts val="1200"/>
              </a:spcAft>
              <a:buNone/>
            </a:pPr>
            <a:endParaRPr lang="en-GB" sz="2400" dirty="0">
              <a:latin typeface="Century Gothic" panose="020B0502020202020204" pitchFamily="34" charset="0"/>
            </a:endParaRPr>
          </a:p>
          <a:p>
            <a:pPr marL="0" indent="0">
              <a:buNone/>
            </a:pPr>
            <a:r>
              <a:rPr lang="en-GB" sz="2400" dirty="0">
                <a:solidFill>
                  <a:srgbClr val="FF0000"/>
                </a:solidFill>
                <a:latin typeface="Century Gothic" panose="020B0502020202020204" pitchFamily="34" charset="0"/>
              </a:rPr>
              <a:t>Note: </a:t>
            </a:r>
            <a:r>
              <a:rPr lang="en-GB" sz="2400" b="1" i="1" dirty="0">
                <a:solidFill>
                  <a:srgbClr val="FF0000"/>
                </a:solidFill>
                <a:latin typeface="Century Gothic" panose="020B0502020202020204" pitchFamily="34" charset="0"/>
              </a:rPr>
              <a:t>aPV module to soon be incorporated into SmartCare for all eligible recipients of care</a:t>
            </a:r>
          </a:p>
        </p:txBody>
      </p:sp>
    </p:spTree>
    <p:extLst>
      <p:ext uri="{BB962C8B-B14F-4D97-AF65-F5344CB8AC3E}">
        <p14:creationId xmlns:p14="http://schemas.microsoft.com/office/powerpoint/2010/main" val="376376451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40;p27">
            <a:extLst>
              <a:ext uri="{FF2B5EF4-FFF2-40B4-BE49-F238E27FC236}">
                <a16:creationId xmlns:a16="http://schemas.microsoft.com/office/drawing/2014/main" id="{5F3B2599-5757-36F0-0B31-B8BEDC896C6E}"/>
              </a:ext>
            </a:extLst>
          </p:cNvPr>
          <p:cNvSpPr txBox="1">
            <a:spLocks noGrp="1"/>
          </p:cNvSpPr>
          <p:nvPr/>
        </p:nvSpPr>
        <p:spPr>
          <a:xfrm>
            <a:off x="214967" y="1937857"/>
            <a:ext cx="8495951" cy="3640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•"/>
              <a:defRPr sz="2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–"/>
              <a:defRPr sz="2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–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»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93700" indent="-285750">
              <a:spcBef>
                <a:spcPts val="600"/>
              </a:spcBef>
              <a:spcAft>
                <a:spcPts val="600"/>
              </a:spcAft>
              <a:buClr>
                <a:prstClr val="black"/>
              </a:buClr>
              <a:buSzPts val="1900"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sym typeface="Century Gothic"/>
              </a:rPr>
              <a:t>Clinical and laboratory monitoring involves conducting baseline and periodic clinical assessments (e.g., renal function, HIV testing)</a:t>
            </a:r>
          </a:p>
          <a:p>
            <a:pPr marL="393700" indent="-285750">
              <a:spcBef>
                <a:spcPts val="600"/>
              </a:spcBef>
              <a:spcAft>
                <a:spcPts val="600"/>
              </a:spcAft>
              <a:buClr>
                <a:prstClr val="black"/>
              </a:buClr>
              <a:buSzPts val="1900"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sym typeface="Century Gothic"/>
              </a:rPr>
              <a:t>Serum Creatine test should be done at initiation, at 3 months then annually</a:t>
            </a:r>
          </a:p>
          <a:p>
            <a:pPr marL="393700" indent="-285750">
              <a:spcBef>
                <a:spcPts val="600"/>
              </a:spcBef>
              <a:spcAft>
                <a:spcPts val="600"/>
              </a:spcAft>
              <a:buClr>
                <a:prstClr val="black"/>
              </a:buClr>
              <a:buSzPts val="1900"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sym typeface="Century Gothic"/>
              </a:rPr>
              <a:t>ALT threshold for avoiding injectable PrEP use is 5x upper limit of the normal value. </a:t>
            </a:r>
          </a:p>
          <a:p>
            <a:pPr marL="393700" indent="-285750">
              <a:spcBef>
                <a:spcPts val="600"/>
              </a:spcBef>
              <a:spcAft>
                <a:spcPts val="600"/>
              </a:spcAft>
              <a:buClr>
                <a:prstClr val="black"/>
              </a:buClr>
              <a:buSzPts val="1900"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sym typeface="Century Gothic"/>
              </a:rPr>
              <a:t>Pharmacovigilance include monitor adverse drug reactions and tolerability</a:t>
            </a:r>
          </a:p>
          <a:p>
            <a:pPr marL="393700" indent="-285750">
              <a:spcBef>
                <a:spcPts val="600"/>
              </a:spcBef>
              <a:spcAft>
                <a:spcPts val="600"/>
              </a:spcAft>
              <a:buClr>
                <a:prstClr val="black"/>
              </a:buClr>
              <a:buSzPts val="1900"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sym typeface="Century Gothic"/>
              </a:rPr>
              <a:t>Seroconversion tracking for early HIV detection among PrEP/PEP users is important on every follow up visit</a:t>
            </a:r>
          </a:p>
          <a:p>
            <a:pPr marL="393700" indent="-285750">
              <a:spcBef>
                <a:spcPts val="600"/>
              </a:spcBef>
              <a:spcAft>
                <a:spcPts val="600"/>
              </a:spcAft>
              <a:buClr>
                <a:prstClr val="black"/>
              </a:buClr>
              <a:buSzPts val="1900"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sym typeface="Century Gothic"/>
              </a:rPr>
              <a:t>Surveillance of drug resistance, particularly among sero-converters on PrEP should be done  and documented appropriately</a:t>
            </a:r>
          </a:p>
          <a:p>
            <a:pPr marL="457200" marR="0" lvl="0" indent="-3492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prstClr val="black"/>
              </a:buClr>
              <a:buSzPts val="1900"/>
              <a:buFont typeface="Arial" panose="020B0604020202020204" pitchFamily="34" charset="0"/>
              <a:buChar char="•"/>
              <a:tabLst/>
              <a:defRPr/>
            </a:pP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/>
              <a:sym typeface="Century Gothic"/>
            </a:endParaRPr>
          </a:p>
          <a:p>
            <a:pPr marL="457200" marR="0" lvl="0" indent="-228600" algn="l" defTabSz="457200" rtl="0" eaLnBrk="1" fontAlgn="auto" latinLnBrk="0" hangingPunct="1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prstClr val="black"/>
              </a:buClr>
              <a:buSzPts val="1800"/>
              <a:buFont typeface="Noto Sans Symbols"/>
              <a:buNone/>
              <a:tabLst/>
              <a:defRPr/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/>
              <a:sym typeface="Century Gothic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74D079E-0670-0DF3-A113-FC1B9DBECB7F}"/>
              </a:ext>
            </a:extLst>
          </p:cNvPr>
          <p:cNvSpPr txBox="1"/>
          <p:nvPr/>
        </p:nvSpPr>
        <p:spPr>
          <a:xfrm>
            <a:off x="1061207" y="968144"/>
            <a:ext cx="7021586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00" b="0" i="0" u="none" strike="noStrike" kern="1200" cap="none" spc="0" normalizeH="0" baseline="0" noProof="0" dirty="0">
                <a:ln>
                  <a:noFill/>
                </a:ln>
                <a:solidFill>
                  <a:srgbClr val="4EA72E">
                    <a:lumMod val="7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Key Takeaways</a:t>
            </a:r>
          </a:p>
        </p:txBody>
      </p:sp>
    </p:spTree>
    <p:extLst>
      <p:ext uri="{BB962C8B-B14F-4D97-AF65-F5344CB8AC3E}">
        <p14:creationId xmlns:p14="http://schemas.microsoft.com/office/powerpoint/2010/main" val="279820507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>
          <a:extLst>
            <a:ext uri="{FF2B5EF4-FFF2-40B4-BE49-F238E27FC236}">
              <a16:creationId xmlns:a16="http://schemas.microsoft.com/office/drawing/2014/main" id="{6FD1C485-746F-C8D4-604D-A8982F1D43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3c255c7971e_0_207">
            <a:extLst>
              <a:ext uri="{FF2B5EF4-FFF2-40B4-BE49-F238E27FC236}">
                <a16:creationId xmlns:a16="http://schemas.microsoft.com/office/drawing/2014/main" id="{994E231B-2C60-99DD-FFEA-7470B0BD09D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66204" y="731979"/>
            <a:ext cx="7983996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buSzPts val="1400"/>
            </a:pPr>
            <a:r>
              <a:rPr lang="en-US" sz="3300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Scenario 1 </a:t>
            </a:r>
            <a:endParaRPr sz="3300" dirty="0">
              <a:solidFill>
                <a:schemeClr val="accent6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55" name="Google Shape;255;g3c255c7971e_0_207">
            <a:extLst>
              <a:ext uri="{FF2B5EF4-FFF2-40B4-BE49-F238E27FC236}">
                <a16:creationId xmlns:a16="http://schemas.microsoft.com/office/drawing/2014/main" id="{E309EA6B-AC84-3357-2D21-B28F4AEAA17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55252" y="2803241"/>
            <a:ext cx="7594948" cy="20204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500" dirty="0">
                <a:latin typeface="Century Gothic" panose="020B0502020202020204" pitchFamily="34" charset="0"/>
              </a:rPr>
              <a:t>Think about your facility: how would you identify, manage, and report a suspected adverse drug reaction in a PrEP client, and where do gaps most commonly occur?</a:t>
            </a:r>
          </a:p>
        </p:txBody>
      </p:sp>
    </p:spTree>
    <p:extLst>
      <p:ext uri="{BB962C8B-B14F-4D97-AF65-F5344CB8AC3E}">
        <p14:creationId xmlns:p14="http://schemas.microsoft.com/office/powerpoint/2010/main" val="58823981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>
          <a:extLst>
            <a:ext uri="{FF2B5EF4-FFF2-40B4-BE49-F238E27FC236}">
              <a16:creationId xmlns:a16="http://schemas.microsoft.com/office/drawing/2014/main" id="{A63EBCB2-A9FE-67CE-CE4E-79270B40F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3c255c7971e_0_207">
            <a:extLst>
              <a:ext uri="{FF2B5EF4-FFF2-40B4-BE49-F238E27FC236}">
                <a16:creationId xmlns:a16="http://schemas.microsoft.com/office/drawing/2014/main" id="{0427F115-4E3C-E519-F65B-D70F232842A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66204" y="731979"/>
            <a:ext cx="7983996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buSzPts val="1400"/>
            </a:pPr>
            <a:r>
              <a:rPr lang="en-US" sz="3300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Scenario 2  </a:t>
            </a:r>
            <a:endParaRPr sz="3300" dirty="0">
              <a:solidFill>
                <a:schemeClr val="accent6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55" name="Google Shape;255;g3c255c7971e_0_207">
            <a:extLst>
              <a:ext uri="{FF2B5EF4-FFF2-40B4-BE49-F238E27FC236}">
                <a16:creationId xmlns:a16="http://schemas.microsoft.com/office/drawing/2014/main" id="{D0BE7561-21EB-7C6A-063F-B519C5B18B3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66204" y="2115343"/>
            <a:ext cx="5212476" cy="43294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000" dirty="0">
                <a:latin typeface="Century Gothic" panose="020B0502020202020204" pitchFamily="34" charset="0"/>
              </a:rPr>
              <a:t>Mwila is finally ready to start Lenacapavir. You give him his first two injections and counsel him on the possible side effects. 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000" dirty="0">
                <a:latin typeface="Century Gothic" panose="020B0502020202020204" pitchFamily="34" charset="0"/>
              </a:rPr>
              <a:t>He returns to the clinic after 5 days complaining of bone pain. 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000" b="1" dirty="0">
                <a:latin typeface="Century Gothic" panose="020B0502020202020204" pitchFamily="34" charset="0"/>
              </a:rPr>
              <a:t>How would you evaluate this potential adverse drug reaction, decide on continuation or discontinuation of Lenacapavir, and ensure proper pharmacovigilance reporting?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16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sz="1600" dirty="0">
              <a:latin typeface="Century Gothic" panose="020B0502020202020204" pitchFamily="34" charset="0"/>
            </a:endParaRPr>
          </a:p>
        </p:txBody>
      </p:sp>
      <p:pic>
        <p:nvPicPr>
          <p:cNvPr id="3" name="Picture 2" descr="A person with a mustache&#10;&#10;AI-generated content may be incorrect.">
            <a:extLst>
              <a:ext uri="{FF2B5EF4-FFF2-40B4-BE49-F238E27FC236}">
                <a16:creationId xmlns:a16="http://schemas.microsoft.com/office/drawing/2014/main" id="{9D59557C-79DB-0609-7992-297ADDC8FB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549" y="2785146"/>
            <a:ext cx="2554468" cy="3173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520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4AD01F-B761-542B-AE4A-AE2F2DEBDD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Related image">
            <a:extLst>
              <a:ext uri="{FF2B5EF4-FFF2-40B4-BE49-F238E27FC236}">
                <a16:creationId xmlns:a16="http://schemas.microsoft.com/office/drawing/2014/main" id="{BD17D58E-D9AD-1BDD-B60F-C17B037C8D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6714" y="2422977"/>
            <a:ext cx="2864410" cy="2585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01323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91;g3c255c7971e_0_153">
            <a:extLst>
              <a:ext uri="{FF2B5EF4-FFF2-40B4-BE49-F238E27FC236}">
                <a16:creationId xmlns:a16="http://schemas.microsoft.com/office/drawing/2014/main" id="{A83591F2-6EC3-3FCA-D8D7-C3D71EDDDE0D}"/>
              </a:ext>
            </a:extLst>
          </p:cNvPr>
          <p:cNvSpPr txBox="1">
            <a:spLocks/>
          </p:cNvSpPr>
          <p:nvPr/>
        </p:nvSpPr>
        <p:spPr>
          <a:xfrm>
            <a:off x="504353" y="543404"/>
            <a:ext cx="75612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E00"/>
              </a:buClr>
              <a:buSzPts val="3600"/>
              <a:buFont typeface="Arial"/>
              <a:buNone/>
              <a:tabLst/>
              <a:defRPr/>
            </a:pP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7E00"/>
                </a:solidFill>
                <a:effectLst/>
                <a:uLnTx/>
                <a:uFillTx/>
                <a:latin typeface="Century Gothic"/>
                <a:sym typeface="Century Gothic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0"/>
                  </a:ext>
                </a:extLst>
              </a:rPr>
              <a:t>PrEP Clinical Monitoring</a:t>
            </a:r>
            <a:endParaRPr kumimoji="0" lang="en-US" b="0" i="0" u="none" strike="noStrike" kern="0" cap="none" spc="0" normalizeH="0" baseline="0" noProof="0" dirty="0">
              <a:ln>
                <a:noFill/>
              </a:ln>
              <a:solidFill>
                <a:srgbClr val="007E00"/>
              </a:solidFill>
              <a:effectLst/>
              <a:uLnTx/>
              <a:uFillTx/>
              <a:latin typeface="Century Gothic"/>
              <a:sym typeface="Century Gothic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6D2933-A02D-34C0-0D23-795ED104981C}"/>
              </a:ext>
            </a:extLst>
          </p:cNvPr>
          <p:cNvSpPr txBox="1"/>
          <p:nvPr/>
        </p:nvSpPr>
        <p:spPr>
          <a:xfrm>
            <a:off x="952151" y="2280886"/>
            <a:ext cx="7239698" cy="27699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rtl="0" fontAlgn="base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i="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Clinical monitoring includes history and examination, as well as evaluation of adherence, side effects and relevant drug toxicities.</a:t>
            </a:r>
          </a:p>
          <a:p>
            <a:pPr marL="342900" indent="-342900" rtl="0" fontAlgn="base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i="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This section addresses the clinical monitoring considerations that a healthcare worker should focus on as they provide PrEP.</a:t>
            </a:r>
          </a:p>
          <a:p>
            <a:pPr marL="342900" indent="-342900" rtl="0" fontAlgn="base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200" b="1" i="0" u="none" strike="noStrike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30158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F144F2-84EC-A9BB-1A8F-5558483BD5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10924FC9-F176-B976-13FA-B239C02C92CE}"/>
              </a:ext>
            </a:extLst>
          </p:cNvPr>
          <p:cNvSpPr txBox="1"/>
          <p:nvPr/>
        </p:nvSpPr>
        <p:spPr>
          <a:xfrm>
            <a:off x="1325460" y="872347"/>
            <a:ext cx="6593747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00" b="0" i="0" u="none" strike="noStrike" kern="1200" cap="none" spc="0" normalizeH="0" baseline="0" noProof="0" dirty="0">
                <a:ln>
                  <a:noFill/>
                </a:ln>
                <a:solidFill>
                  <a:srgbClr val="007E0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Client-Level Clinical Monitoring </a:t>
            </a:r>
            <a:endParaRPr kumimoji="0" lang="en-US" sz="3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3" name="Google Shape;209;g3c255c7971e_0_161">
            <a:extLst>
              <a:ext uri="{FF2B5EF4-FFF2-40B4-BE49-F238E27FC236}">
                <a16:creationId xmlns:a16="http://schemas.microsoft.com/office/drawing/2014/main" id="{9A3783C2-FF4D-82F5-FA41-6E0692559FEF}"/>
              </a:ext>
            </a:extLst>
          </p:cNvPr>
          <p:cNvSpPr txBox="1">
            <a:spLocks/>
          </p:cNvSpPr>
          <p:nvPr/>
        </p:nvSpPr>
        <p:spPr>
          <a:xfrm>
            <a:off x="406778" y="1880790"/>
            <a:ext cx="8040935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•"/>
              <a:defRPr sz="2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–"/>
              <a:defRPr sz="2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–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»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The health care provider should monitor the following for clinical safety and observe the outcomes:</a:t>
            </a:r>
          </a:p>
          <a:p>
            <a:pPr marL="285750" indent="-285750" defTabSz="914400">
              <a:lnSpc>
                <a:spcPct val="115000"/>
              </a:lnSpc>
              <a:buClr>
                <a:srgbClr val="000000"/>
              </a:buClr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History taking and Physical examination</a:t>
            </a:r>
          </a:p>
          <a:p>
            <a:pPr marL="285750" indent="-285750" defTabSz="914400">
              <a:lnSpc>
                <a:spcPct val="115000"/>
              </a:lnSpc>
              <a:buClr>
                <a:srgbClr val="000000"/>
              </a:buClr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Monitor PrEP adherence levels according to the PrEP method</a:t>
            </a:r>
          </a:p>
          <a:p>
            <a:pPr marL="285750" indent="-285750" defTabSz="914400">
              <a:lnSpc>
                <a:spcPct val="115000"/>
              </a:lnSpc>
              <a:buClr>
                <a:srgbClr val="000000"/>
              </a:buClr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Monitoring drug related toxicities</a:t>
            </a:r>
          </a:p>
          <a:p>
            <a:pPr marL="285750" indent="-285750" defTabSz="914400">
              <a:lnSpc>
                <a:spcPct val="115000"/>
              </a:lnSpc>
              <a:buClr>
                <a:srgbClr val="000000"/>
              </a:buClr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Monitoring adverse outcomes such as seroconversions and HIV drug resistance in cases of PrEP failure is important.</a:t>
            </a:r>
          </a:p>
          <a:p>
            <a:pPr marL="285750" indent="-285750" defTabSz="914400">
              <a:lnSpc>
                <a:spcPct val="115000"/>
              </a:lnSpc>
              <a:buClr>
                <a:srgbClr val="000000"/>
              </a:buClr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It is critical to monitor pregnancy and foetal outcomes among women taking PrEP during pregnancy. 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545834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6A2278-E14F-183D-70C2-F13684BAAD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91;g3c255c7971e_0_153">
            <a:extLst>
              <a:ext uri="{FF2B5EF4-FFF2-40B4-BE49-F238E27FC236}">
                <a16:creationId xmlns:a16="http://schemas.microsoft.com/office/drawing/2014/main" id="{B34E39C8-C6AA-ACA6-61FE-9A2B4FD87DB2}"/>
              </a:ext>
            </a:extLst>
          </p:cNvPr>
          <p:cNvSpPr txBox="1">
            <a:spLocks/>
          </p:cNvSpPr>
          <p:nvPr/>
        </p:nvSpPr>
        <p:spPr>
          <a:xfrm>
            <a:off x="504353" y="543404"/>
            <a:ext cx="75612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300" b="0" i="0" u="none" strike="noStrike" cap="none">
                <a:solidFill>
                  <a:srgbClr val="007E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E00"/>
              </a:buClr>
              <a:buSzPts val="3600"/>
              <a:buFont typeface="Arial"/>
              <a:buNone/>
              <a:tabLst/>
              <a:defRPr/>
            </a:pPr>
            <a:r>
              <a:rPr kumimoji="0" lang="en-US" sz="3300" b="0" i="0" u="none" strike="noStrike" kern="0" cap="none" spc="0" normalizeH="0" baseline="0" noProof="0" dirty="0">
                <a:ln>
                  <a:noFill/>
                </a:ln>
                <a:solidFill>
                  <a:srgbClr val="007E00"/>
                </a:solidFill>
                <a:effectLst/>
                <a:uLnTx/>
                <a:uFillTx/>
                <a:latin typeface="Century Gothic"/>
                <a:sym typeface="Century Gothic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0"/>
                  </a:ext>
                </a:extLst>
              </a:rPr>
              <a:t>Prep Clinical Monitoring Checklist</a:t>
            </a:r>
            <a:endParaRPr kumimoji="0" lang="en-US" sz="3300" b="0" i="0" u="none" strike="noStrike" kern="0" cap="none" spc="0" normalizeH="0" baseline="0" noProof="0" dirty="0">
              <a:ln>
                <a:noFill/>
              </a:ln>
              <a:solidFill>
                <a:srgbClr val="007E00"/>
              </a:solidFill>
              <a:effectLst/>
              <a:uLnTx/>
              <a:uFillTx/>
              <a:latin typeface="Century Gothic"/>
              <a:sym typeface="Century Gothic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24A613F-4FD5-A54C-1E05-ACF434ABA2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1071220"/>
              </p:ext>
            </p:extLst>
          </p:nvPr>
        </p:nvGraphicFramePr>
        <p:xfrm>
          <a:off x="122120" y="1879773"/>
          <a:ext cx="8782314" cy="4899364"/>
        </p:xfrm>
        <a:graphic>
          <a:graphicData uri="http://schemas.openxmlformats.org/drawingml/2006/table">
            <a:tbl>
              <a:tblPr firstRow="1" firstCol="1" bandRow="1"/>
              <a:tblGrid>
                <a:gridCol w="5220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11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6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1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311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3692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E0E3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Checklist Item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E0E3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Initiation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E0E3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Every Follow up Visit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E0E3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PrEP Method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(Oral / Injectable / DVR)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E0E3">
                        <a:lumMod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67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1 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DE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Assess for signs and symptoms of acute HIV infections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DE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X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DE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X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DE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All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D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86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2 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42875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Assess risk of HIV/STI acquisition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X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X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All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86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3 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DE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Screen for and Treat STIs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DE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X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DE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X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DE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All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D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813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Counsel clients on PrEP, available options and adherence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X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X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All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6920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DE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Screen for clinical signs and symptoms for renal dysfunction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DE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X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DE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X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DE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TDF based PrEP at initiation, 3 months the annually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D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813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Screen for clinical signs and symptoms for liver dysfunction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X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Every 6 months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Injectable PrEP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86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DE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Screen for pregnancy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DE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X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DE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X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DE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All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D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86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8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Screen for IPV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X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X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All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1813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9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DE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DDI and other considerations (TB medication, anti-convulsant, etc.)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DE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X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DE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X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DE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All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D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86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10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Screen for Depression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X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X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All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86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11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DE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Screen for substance abuse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DE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X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DE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X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DE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All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58" marR="672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D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73036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3F5408-DCF5-1497-E71F-E5536FDF16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A34790F4-E91E-DB88-5193-1DA1DD147168}"/>
              </a:ext>
            </a:extLst>
          </p:cNvPr>
          <p:cNvSpPr txBox="1"/>
          <p:nvPr/>
        </p:nvSpPr>
        <p:spPr>
          <a:xfrm>
            <a:off x="897622" y="605014"/>
            <a:ext cx="78396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00" b="0" i="0" u="none" strike="noStrike" kern="1200" cap="none" spc="0" normalizeH="0" baseline="0" noProof="0" dirty="0">
                <a:ln>
                  <a:noFill/>
                </a:ln>
                <a:solidFill>
                  <a:srgbClr val="007E0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Monitoring Toxicity and other Adverse Outcomes </a:t>
            </a:r>
            <a:endParaRPr kumimoji="0" lang="en-US" sz="3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3" name="Google Shape;209;g3c255c7971e_0_161">
            <a:extLst>
              <a:ext uri="{FF2B5EF4-FFF2-40B4-BE49-F238E27FC236}">
                <a16:creationId xmlns:a16="http://schemas.microsoft.com/office/drawing/2014/main" id="{009CA466-79AA-2118-C905-AF6F0062A7B3}"/>
              </a:ext>
            </a:extLst>
          </p:cNvPr>
          <p:cNvSpPr txBox="1">
            <a:spLocks/>
          </p:cNvSpPr>
          <p:nvPr/>
        </p:nvSpPr>
        <p:spPr>
          <a:xfrm>
            <a:off x="406778" y="2164360"/>
            <a:ext cx="8040935" cy="4242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•"/>
              <a:defRPr sz="2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–"/>
              <a:defRPr sz="2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–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Char char="»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marR="0" lvl="0" indent="-285750" algn="l" defTabSz="914400" rtl="0" eaLnBrk="1" fontAlgn="auto" latinLnBrk="0" hangingPunct="1"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Monitoring adverse outcomes such as seroconversions, drug-related toxicities, and HIV drug resistance in cases of PrEP failure is important</a:t>
            </a:r>
          </a:p>
          <a:p>
            <a:pPr marL="285750" marR="0" lvl="0" indent="-285750" algn="l" defTabSz="914400" rtl="0" eaLnBrk="1" fontAlgn="auto" latinLnBrk="0" hangingPunct="1"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sym typeface="Century Gothic"/>
              </a:rPr>
              <a:t>Additionally, it is critical to monitor pregnancy and foetal outcomes among women taking PrEP during pregnancy. </a:t>
            </a:r>
          </a:p>
          <a:p>
            <a:pPr marL="285750" marR="0" lvl="0" indent="-285750" algn="l" defTabSz="914400" rtl="0" eaLnBrk="1" fontAlgn="auto" latinLnBrk="0" hangingPunct="1"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entury Gothic"/>
              <a:buChar char="•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sym typeface="Century Gothic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entury Gothic"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316892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8F4160-368E-CBFF-06BE-856F2260E1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58A1CA-7928-1225-95B2-7D87C5E3F09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Unit 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0506EA-9C64-4D7B-D233-5ADEDBD7D3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7280" y="3922776"/>
            <a:ext cx="7114032" cy="1618488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Century Gothic" panose="020B0502020202020204" pitchFamily="34" charset="0"/>
              </a:rPr>
              <a:t>Laboratory Monitoring</a:t>
            </a:r>
          </a:p>
          <a:p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4075551007"/>
      </p:ext>
    </p:extLst>
  </p:cSld>
  <p:clrMapOvr>
    <a:masterClrMapping/>
  </p:clrMapOvr>
</p:sld>
</file>

<file path=ppt/theme/theme1.xml><?xml version="1.0" encoding="utf-8"?>
<a:theme xmlns:a="http://schemas.openxmlformats.org/drawingml/2006/main" name="MOH PrEP Training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651</TotalTime>
  <Words>2276</Words>
  <Application>Microsoft Office PowerPoint</Application>
  <PresentationFormat>On-screen Show (4:3)</PresentationFormat>
  <Paragraphs>328</Paragraphs>
  <Slides>46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46</vt:i4>
      </vt:variant>
    </vt:vector>
  </HeadingPairs>
  <TitlesOfParts>
    <vt:vector size="58" baseType="lpstr">
      <vt:lpstr>Aptos</vt:lpstr>
      <vt:lpstr>Aptos Display</vt:lpstr>
      <vt:lpstr>Arial</vt:lpstr>
      <vt:lpstr>Calibri</vt:lpstr>
      <vt:lpstr>Century Gothic</vt:lpstr>
      <vt:lpstr>Courier New</vt:lpstr>
      <vt:lpstr>Noto Sans Symbols</vt:lpstr>
      <vt:lpstr>Poppins</vt:lpstr>
      <vt:lpstr>Tahoma</vt:lpstr>
      <vt:lpstr>Times New Roman</vt:lpstr>
      <vt:lpstr>MOH PrEP Training</vt:lpstr>
      <vt:lpstr>1_Office Theme</vt:lpstr>
      <vt:lpstr>Module 9</vt:lpstr>
      <vt:lpstr>Module 9 Units</vt:lpstr>
      <vt:lpstr>Unit 1</vt:lpstr>
      <vt:lpstr>Unit 1 Learning Objectives</vt:lpstr>
      <vt:lpstr>PowerPoint Presentation</vt:lpstr>
      <vt:lpstr>PowerPoint Presentation</vt:lpstr>
      <vt:lpstr>PowerPoint Presentation</vt:lpstr>
      <vt:lpstr>PowerPoint Presentation</vt:lpstr>
      <vt:lpstr>Unit 2</vt:lpstr>
      <vt:lpstr>Unit 2 Learning Objectives</vt:lpstr>
      <vt:lpstr>PowerPoint Presentation</vt:lpstr>
      <vt:lpstr>PowerPoint Presentation</vt:lpstr>
      <vt:lpstr>PowerPoint Presentation</vt:lpstr>
      <vt:lpstr>Unit 3</vt:lpstr>
      <vt:lpstr>Unit 3 Learning Objectives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ADR/ME/PQP Report Form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Scenario 1 </vt:lpstr>
      <vt:lpstr>Scenario 2  </vt:lpstr>
      <vt:lpstr>PowerPoint Presentation</vt:lpstr>
    </vt:vector>
  </TitlesOfParts>
  <Company>Department of State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9</dc:title>
  <dc:creator>Musonda, Musonda (Lusaka)</dc:creator>
  <cp:lastModifiedBy>Chimika Phiri</cp:lastModifiedBy>
  <cp:revision>37</cp:revision>
  <dcterms:created xsi:type="dcterms:W3CDTF">2026-02-03T12:22:00Z</dcterms:created>
  <dcterms:modified xsi:type="dcterms:W3CDTF">2026-02-16T18:56:49Z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665d9ee-429a-4d5f-97cc-cfb56e044a6e_Enabled">
    <vt:lpwstr>true</vt:lpwstr>
  </property>
  <property fmtid="{D5CDD505-2E9C-101B-9397-08002B2CF9AE}" pid="3" name="MSIP_Label_1665d9ee-429a-4d5f-97cc-cfb56e044a6e_SetDate">
    <vt:lpwstr>2026-02-03T12:44:06Z</vt:lpwstr>
  </property>
  <property fmtid="{D5CDD505-2E9C-101B-9397-08002B2CF9AE}" pid="4" name="MSIP_Label_1665d9ee-429a-4d5f-97cc-cfb56e044a6e_Method">
    <vt:lpwstr>Privileged</vt:lpwstr>
  </property>
  <property fmtid="{D5CDD505-2E9C-101B-9397-08002B2CF9AE}" pid="5" name="MSIP_Label_1665d9ee-429a-4d5f-97cc-cfb56e044a6e_Name">
    <vt:lpwstr>1665d9ee-429a-4d5f-97cc-cfb56e044a6e</vt:lpwstr>
  </property>
  <property fmtid="{D5CDD505-2E9C-101B-9397-08002B2CF9AE}" pid="6" name="MSIP_Label_1665d9ee-429a-4d5f-97cc-cfb56e044a6e_SiteId">
    <vt:lpwstr>66cf5074-5afe-48d1-a691-a12b2121f44b</vt:lpwstr>
  </property>
  <property fmtid="{D5CDD505-2E9C-101B-9397-08002B2CF9AE}" pid="7" name="MSIP_Label_1665d9ee-429a-4d5f-97cc-cfb56e044a6e_ActionId">
    <vt:lpwstr>bc89a10c-aeab-43d6-bd2a-59d34ee1ba4c</vt:lpwstr>
  </property>
  <property fmtid="{D5CDD505-2E9C-101B-9397-08002B2CF9AE}" pid="8" name="MSIP_Label_1665d9ee-429a-4d5f-97cc-cfb56e044a6e_ContentBits">
    <vt:lpwstr>0</vt:lpwstr>
  </property>
  <property fmtid="{D5CDD505-2E9C-101B-9397-08002B2CF9AE}" pid="9" name="MSIP_Label_1665d9ee-429a-4d5f-97cc-cfb56e044a6e_Tag">
    <vt:lpwstr>10, 0, 1, 1</vt:lpwstr>
  </property>
</Properties>
</file>